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333" r:id="rId11"/>
    <p:sldId id="263" r:id="rId12"/>
    <p:sldId id="299" r:id="rId13"/>
    <p:sldId id="302" r:id="rId14"/>
    <p:sldId id="264" r:id="rId15"/>
    <p:sldId id="334" r:id="rId16"/>
    <p:sldId id="266" r:id="rId17"/>
    <p:sldId id="335" r:id="rId18"/>
    <p:sldId id="265" r:id="rId19"/>
    <p:sldId id="336" r:id="rId20"/>
    <p:sldId id="276" r:id="rId21"/>
    <p:sldId id="303" r:id="rId22"/>
    <p:sldId id="293"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9" autoAdjust="0"/>
    <p:restoredTop sz="91187" autoAdjust="0"/>
  </p:normalViewPr>
  <p:slideViewPr>
    <p:cSldViewPr snapToGrid="0" snapToObjects="1">
      <p:cViewPr varScale="1">
        <p:scale>
          <a:sx n="104" d="100"/>
          <a:sy n="104" d="100"/>
        </p:scale>
        <p:origin x="101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1338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2_Data_Collection_With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3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3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5_EDA_With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5_EDA_With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4_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4_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6_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7_Build_Dashboard_Application_With_Plotly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8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itaCristian/Applied-Data-Science-Capstone/blob/master/1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Cristian Niță</a:t>
            </a:r>
          </a:p>
          <a:p>
            <a:r>
              <a:rPr lang="en-US" dirty="0">
                <a:solidFill>
                  <a:schemeClr val="bg2"/>
                </a:solidFill>
                <a:latin typeface="Abadi" panose="020B0604020104020204" pitchFamily="34" charset="0"/>
                <a:ea typeface="SF Pro" pitchFamily="2" charset="0"/>
                <a:cs typeface="SF Pro" pitchFamily="2" charset="0"/>
              </a:rPr>
              <a:t>11/12/2023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563989" cy="4233285"/>
          </a:xfrm>
          <a:prstGeom prst="rect">
            <a:avLst/>
          </a:prstGeom>
        </p:spPr>
        <p:txBody>
          <a:bodyPr lIns="91440" tIns="45720" rIns="91440" bIns="45720" anchor="t">
            <a:noAutofit/>
          </a:bodyPr>
          <a:lstStyle/>
          <a:p>
            <a:pPr>
              <a:lnSpc>
                <a:spcPct val="100000"/>
              </a:lnSpc>
              <a:spcBef>
                <a:spcPts val="1400"/>
              </a:spcBef>
            </a:pPr>
            <a:r>
              <a:rPr lang="en-US" sz="2000" dirty="0">
                <a:latin typeface="Abadi" panose="020B0604020104020204" pitchFamily="34" charset="0"/>
              </a:rPr>
              <a:t>Obtaining data from SpaceX launches is also feasible through Wikipedia. </a:t>
            </a:r>
          </a:p>
          <a:p>
            <a:pPr>
              <a:lnSpc>
                <a:spcPct val="100000"/>
              </a:lnSpc>
              <a:spcBef>
                <a:spcPts val="1400"/>
              </a:spcBef>
            </a:pPr>
            <a:r>
              <a:rPr lang="en-US" sz="2000" dirty="0">
                <a:latin typeface="Abadi" panose="020B0604020104020204" pitchFamily="34" charset="0"/>
              </a:rPr>
              <a:t>The data is downloaded from Wikipedia in accordance with the provided flowchart and subsequently persisted.</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Source on GitHub: </a:t>
            </a:r>
            <a:r>
              <a:rPr lang="en-US" sz="1400" dirty="0">
                <a:solidFill>
                  <a:schemeClr val="accent3">
                    <a:lumMod val="25000"/>
                  </a:schemeClr>
                </a:solidFill>
                <a:latin typeface="Abadi" panose="020B0604020104020204" pitchFamily="34" charset="0"/>
                <a:hlinkClick r:id="rId3"/>
              </a:rPr>
              <a:t>https://github.com/NitaCristian/Applied-Data-Science-Capstone/blob/master/2_Data_Collection_With_Web_Scraping.ipynb</a:t>
            </a: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Flowchart: Alternate Process 4">
            <a:extLst>
              <a:ext uri="{FF2B5EF4-FFF2-40B4-BE49-F238E27FC236}">
                <a16:creationId xmlns:a16="http://schemas.microsoft.com/office/drawing/2014/main" id="{70AE5EC8-F1CE-DE0B-CF01-54793A2440CD}"/>
              </a:ext>
            </a:extLst>
          </p:cNvPr>
          <p:cNvSpPr/>
          <p:nvPr/>
        </p:nvSpPr>
        <p:spPr>
          <a:xfrm>
            <a:off x="7472481" y="1802455"/>
            <a:ext cx="2484581" cy="1163782"/>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Retrieve the Falcon 9 Launch Wiki page from the specified URL.</a:t>
            </a:r>
            <a:endParaRPr lang="en-150" dirty="0"/>
          </a:p>
        </p:txBody>
      </p:sp>
      <p:sp>
        <p:nvSpPr>
          <p:cNvPr id="7" name="Flowchart: Alternate Process 6">
            <a:extLst>
              <a:ext uri="{FF2B5EF4-FFF2-40B4-BE49-F238E27FC236}">
                <a16:creationId xmlns:a16="http://schemas.microsoft.com/office/drawing/2014/main" id="{E4D375F7-4233-C21C-48BB-EE557D2CEBD3}"/>
              </a:ext>
            </a:extLst>
          </p:cNvPr>
          <p:cNvSpPr/>
          <p:nvPr/>
        </p:nvSpPr>
        <p:spPr>
          <a:xfrm>
            <a:off x="7472480" y="3309873"/>
            <a:ext cx="2484581" cy="1163782"/>
          </a:xfrm>
          <a:prstGeom prst="flowChartAlternateProcess">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Generate a BeautifulSoup object from the HTML response.</a:t>
            </a:r>
            <a:endParaRPr lang="en-150" dirty="0"/>
          </a:p>
        </p:txBody>
      </p:sp>
      <p:sp>
        <p:nvSpPr>
          <p:cNvPr id="8" name="Flowchart: Alternate Process 7">
            <a:extLst>
              <a:ext uri="{FF2B5EF4-FFF2-40B4-BE49-F238E27FC236}">
                <a16:creationId xmlns:a16="http://schemas.microsoft.com/office/drawing/2014/main" id="{DE893B45-99B1-1BFD-11FB-E7BEF1CCE453}"/>
              </a:ext>
            </a:extLst>
          </p:cNvPr>
          <p:cNvSpPr/>
          <p:nvPr/>
        </p:nvSpPr>
        <p:spPr>
          <a:xfrm>
            <a:off x="7472481" y="4835381"/>
            <a:ext cx="2484581" cy="1163782"/>
          </a:xfrm>
          <a:prstGeom prst="flowChartAlternateProcess">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Retrieve all column/variable names from the HTML header.</a:t>
            </a:r>
          </a:p>
        </p:txBody>
      </p:sp>
      <p:sp>
        <p:nvSpPr>
          <p:cNvPr id="9" name="Arrow: Down 8">
            <a:extLst>
              <a:ext uri="{FF2B5EF4-FFF2-40B4-BE49-F238E27FC236}">
                <a16:creationId xmlns:a16="http://schemas.microsoft.com/office/drawing/2014/main" id="{D5B2AB6E-D4EE-247C-20FE-BDBEFE1C1AED}"/>
              </a:ext>
            </a:extLst>
          </p:cNvPr>
          <p:cNvSpPr/>
          <p:nvPr/>
        </p:nvSpPr>
        <p:spPr>
          <a:xfrm>
            <a:off x="8511572" y="2992647"/>
            <a:ext cx="406400" cy="317226"/>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0" name="Arrow: Down 9">
            <a:extLst>
              <a:ext uri="{FF2B5EF4-FFF2-40B4-BE49-F238E27FC236}">
                <a16:creationId xmlns:a16="http://schemas.microsoft.com/office/drawing/2014/main" id="{C70939FC-2F3F-8F06-2886-0DA0113B5DFE}"/>
              </a:ext>
            </a:extLst>
          </p:cNvPr>
          <p:cNvSpPr/>
          <p:nvPr/>
        </p:nvSpPr>
        <p:spPr>
          <a:xfrm>
            <a:off x="8511570" y="4491745"/>
            <a:ext cx="406400" cy="317226"/>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involves the cleanup and unification of intricate datasets, simplifying access for Exploratory Data Analysis (EDA). </a:t>
            </a:r>
          </a:p>
          <a:p>
            <a:r>
              <a:rPr lang="en-US" sz="2200" dirty="0">
                <a:solidFill>
                  <a:schemeClr val="accent3">
                    <a:lumMod val="25000"/>
                  </a:schemeClr>
                </a:solidFill>
                <a:latin typeface="Abadi" panose="020B0604020104020204" pitchFamily="34" charset="0"/>
              </a:rPr>
              <a:t>Our initial steps include computing the number of launches at each site and determining the count and occurrence of mission outcomes per orbit type. </a:t>
            </a:r>
          </a:p>
          <a:p>
            <a:r>
              <a:rPr lang="en-US" sz="2200" dirty="0">
                <a:solidFill>
                  <a:schemeClr val="accent3">
                    <a:lumMod val="25000"/>
                  </a:schemeClr>
                </a:solidFill>
                <a:latin typeface="Abadi" panose="020B0604020104020204" pitchFamily="34" charset="0"/>
              </a:rPr>
              <a:t>Subsequently, we generate a landing outcome label from the outcome column to facilitate subsequent analysis, visualization, and machine learning applications. </a:t>
            </a:r>
          </a:p>
          <a:p>
            <a:r>
              <a:rPr lang="en-US" sz="2200" dirty="0">
                <a:solidFill>
                  <a:schemeClr val="accent3">
                    <a:lumMod val="25000"/>
                  </a:schemeClr>
                </a:solidFill>
                <a:latin typeface="Abadi" panose="020B0604020104020204" pitchFamily="34" charset="0"/>
              </a:rPr>
              <a:t>Finally, the results will be exported to a CSV file for further use.</a:t>
            </a:r>
          </a:p>
          <a:p>
            <a:endParaRPr lang="en-US" sz="2200" dirty="0">
              <a:solidFill>
                <a:schemeClr val="accent3">
                  <a:lumMod val="25000"/>
                </a:schemeClr>
              </a:solidFill>
              <a:latin typeface="Abadi" panose="020B0604020104020204" pitchFamily="34" charset="0"/>
            </a:endParaRPr>
          </a:p>
          <a:p>
            <a:r>
              <a:rPr lang="en-US" sz="1600" dirty="0">
                <a:solidFill>
                  <a:schemeClr val="accent3">
                    <a:lumMod val="25000"/>
                  </a:schemeClr>
                </a:solidFill>
                <a:latin typeface="Abadi" panose="020B0604020104020204" pitchFamily="34" charset="0"/>
              </a:rPr>
              <a:t>Source on GitHub: </a:t>
            </a:r>
            <a:r>
              <a:rPr lang="en-US" sz="1600" dirty="0">
                <a:solidFill>
                  <a:schemeClr val="accent3">
                    <a:lumMod val="25000"/>
                  </a:schemeClr>
                </a:solidFill>
                <a:latin typeface="Abadi" panose="020B0604020104020204" pitchFamily="34" charset="0"/>
                <a:hlinkClick r:id="rId3"/>
              </a:rPr>
              <a:t>https://github.com/NitaCristian/Applied-Data-Science-Capstone/blob/master/3_Data_Wrangling.ipynb</a:t>
            </a:r>
            <a:endParaRPr lang="en-US" sz="16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73599"/>
            <a:ext cx="8975652" cy="1503363"/>
          </a:xfrm>
          <a:prstGeom prst="rect">
            <a:avLst/>
          </a:prstGeom>
        </p:spPr>
        <p:txBody>
          <a:bodyPr/>
          <a:lstStyle/>
          <a:p>
            <a:r>
              <a:rPr lang="en-US" sz="1600" dirty="0">
                <a:solidFill>
                  <a:schemeClr val="accent3">
                    <a:lumMod val="25000"/>
                  </a:schemeClr>
                </a:solidFill>
                <a:latin typeface="Abadi" panose="020B0604020104020204" pitchFamily="34" charset="0"/>
              </a:rPr>
              <a:t>Source on GitHub: </a:t>
            </a:r>
            <a:r>
              <a:rPr lang="en-US" sz="1600" dirty="0">
                <a:solidFill>
                  <a:schemeClr val="accent3">
                    <a:lumMod val="25000"/>
                  </a:schemeClr>
                </a:solidFill>
                <a:latin typeface="Abadi" panose="020B0604020104020204" pitchFamily="34" charset="0"/>
                <a:hlinkClick r:id="rId3"/>
              </a:rPr>
              <a:t>https://github.com/NitaCristian/Applied-Data-Science-Capstone/blob/master/3_Data_Wrangling.ipynb</a:t>
            </a:r>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D0362834-FD1D-16D6-6C9F-C011D5F3852B}"/>
              </a:ext>
            </a:extLst>
          </p:cNvPr>
          <p:cNvSpPr/>
          <p:nvPr/>
        </p:nvSpPr>
        <p:spPr>
          <a:xfrm>
            <a:off x="318392" y="2060345"/>
            <a:ext cx="1699491" cy="99752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datasets</a:t>
            </a:r>
            <a:endParaRPr lang="en-150" dirty="0"/>
          </a:p>
        </p:txBody>
      </p:sp>
      <p:sp>
        <p:nvSpPr>
          <p:cNvPr id="3" name="Rectangle: Rounded Corners 2">
            <a:extLst>
              <a:ext uri="{FF2B5EF4-FFF2-40B4-BE49-F238E27FC236}">
                <a16:creationId xmlns:a16="http://schemas.microsoft.com/office/drawing/2014/main" id="{34B14930-3121-1E9C-8600-BF5101812D33}"/>
              </a:ext>
            </a:extLst>
          </p:cNvPr>
          <p:cNvSpPr/>
          <p:nvPr/>
        </p:nvSpPr>
        <p:spPr>
          <a:xfrm>
            <a:off x="2738450" y="2060345"/>
            <a:ext cx="1699491" cy="997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Calculate launches per site</a:t>
            </a:r>
            <a:endParaRPr lang="en-150" sz="1600" dirty="0"/>
          </a:p>
        </p:txBody>
      </p:sp>
      <p:sp>
        <p:nvSpPr>
          <p:cNvPr id="6" name="Rectangle: Rounded Corners 5">
            <a:extLst>
              <a:ext uri="{FF2B5EF4-FFF2-40B4-BE49-F238E27FC236}">
                <a16:creationId xmlns:a16="http://schemas.microsoft.com/office/drawing/2014/main" id="{3EB2DB6F-7AAE-FDDA-80D8-391E33DA7BB5}"/>
              </a:ext>
            </a:extLst>
          </p:cNvPr>
          <p:cNvSpPr/>
          <p:nvPr/>
        </p:nvSpPr>
        <p:spPr>
          <a:xfrm>
            <a:off x="5158509" y="2060344"/>
            <a:ext cx="1699491" cy="997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Determine mission outcomes per orbit type</a:t>
            </a:r>
            <a:endParaRPr lang="en-150" sz="1400" dirty="0"/>
          </a:p>
        </p:txBody>
      </p:sp>
      <p:sp>
        <p:nvSpPr>
          <p:cNvPr id="7" name="Rectangle: Rounded Corners 6">
            <a:extLst>
              <a:ext uri="{FF2B5EF4-FFF2-40B4-BE49-F238E27FC236}">
                <a16:creationId xmlns:a16="http://schemas.microsoft.com/office/drawing/2014/main" id="{7A81BBC9-F6A6-4DC8-0D65-709372550697}"/>
              </a:ext>
            </a:extLst>
          </p:cNvPr>
          <p:cNvSpPr/>
          <p:nvPr/>
        </p:nvSpPr>
        <p:spPr>
          <a:xfrm>
            <a:off x="7578567" y="2060345"/>
            <a:ext cx="1699491" cy="997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Create landing outcome label from the outcome column</a:t>
            </a:r>
            <a:endParaRPr lang="en-150" sz="1400" dirty="0"/>
          </a:p>
        </p:txBody>
      </p:sp>
      <p:sp>
        <p:nvSpPr>
          <p:cNvPr id="9" name="Rectangle: Rounded Corners 8">
            <a:extLst>
              <a:ext uri="{FF2B5EF4-FFF2-40B4-BE49-F238E27FC236}">
                <a16:creationId xmlns:a16="http://schemas.microsoft.com/office/drawing/2014/main" id="{52506F96-A845-ECA5-D4A0-6B6AFD1E8F1F}"/>
              </a:ext>
            </a:extLst>
          </p:cNvPr>
          <p:cNvSpPr/>
          <p:nvPr/>
        </p:nvSpPr>
        <p:spPr>
          <a:xfrm>
            <a:off x="9998626" y="2060345"/>
            <a:ext cx="1699491" cy="997527"/>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Export results to a CSV file</a:t>
            </a:r>
            <a:endParaRPr lang="en-150" sz="1600" dirty="0"/>
          </a:p>
        </p:txBody>
      </p:sp>
      <p:sp>
        <p:nvSpPr>
          <p:cNvPr id="10" name="Arrow: Right 9">
            <a:extLst>
              <a:ext uri="{FF2B5EF4-FFF2-40B4-BE49-F238E27FC236}">
                <a16:creationId xmlns:a16="http://schemas.microsoft.com/office/drawing/2014/main" id="{F1ECCE5C-80BE-1552-124A-2B5523168C9C}"/>
              </a:ext>
            </a:extLst>
          </p:cNvPr>
          <p:cNvSpPr/>
          <p:nvPr/>
        </p:nvSpPr>
        <p:spPr>
          <a:xfrm>
            <a:off x="2105891" y="2401455"/>
            <a:ext cx="554182" cy="30197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1" name="Arrow: Right 10">
            <a:extLst>
              <a:ext uri="{FF2B5EF4-FFF2-40B4-BE49-F238E27FC236}">
                <a16:creationId xmlns:a16="http://schemas.microsoft.com/office/drawing/2014/main" id="{AC5099CA-476D-97FA-A34F-586EAF5801FE}"/>
              </a:ext>
            </a:extLst>
          </p:cNvPr>
          <p:cNvSpPr/>
          <p:nvPr/>
        </p:nvSpPr>
        <p:spPr>
          <a:xfrm>
            <a:off x="4516318" y="2401454"/>
            <a:ext cx="554182" cy="30197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Arrow: Right 11">
            <a:extLst>
              <a:ext uri="{FF2B5EF4-FFF2-40B4-BE49-F238E27FC236}">
                <a16:creationId xmlns:a16="http://schemas.microsoft.com/office/drawing/2014/main" id="{9DE4A1DE-DE7B-EDB5-B397-72AFDD8CD4D7}"/>
              </a:ext>
            </a:extLst>
          </p:cNvPr>
          <p:cNvSpPr/>
          <p:nvPr/>
        </p:nvSpPr>
        <p:spPr>
          <a:xfrm>
            <a:off x="7012972" y="2397153"/>
            <a:ext cx="554182" cy="30197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3" name="Arrow: Right 12">
            <a:extLst>
              <a:ext uri="{FF2B5EF4-FFF2-40B4-BE49-F238E27FC236}">
                <a16:creationId xmlns:a16="http://schemas.microsoft.com/office/drawing/2014/main" id="{79255513-5FF6-65CD-D6E9-90654E434D2F}"/>
              </a:ext>
            </a:extLst>
          </p:cNvPr>
          <p:cNvSpPr/>
          <p:nvPr/>
        </p:nvSpPr>
        <p:spPr>
          <a:xfrm>
            <a:off x="9361251" y="2397152"/>
            <a:ext cx="554182" cy="30197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Tree>
    <p:extLst>
      <p:ext uri="{BB962C8B-B14F-4D97-AF65-F5344CB8AC3E}">
        <p14:creationId xmlns:p14="http://schemas.microsoft.com/office/powerpoint/2010/main" val="2722555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45527"/>
            <a:ext cx="9745589" cy="2381684"/>
          </a:xfrm>
          <a:prstGeom prst="rect">
            <a:avLst/>
          </a:prstGeom>
        </p:spPr>
        <p:txBody>
          <a:bodyPr lIns="91440" tIns="45720" rIns="91440" bIns="45720" anchor="t"/>
          <a:lstStyle/>
          <a:p>
            <a:pPr>
              <a:lnSpc>
                <a:spcPct val="100000"/>
              </a:lnSpc>
              <a:spcBef>
                <a:spcPts val="1400"/>
              </a:spcBef>
            </a:pPr>
            <a:r>
              <a:rPr lang="en-US" sz="1400" dirty="0">
                <a:latin typeface="Abadi" panose="020B0604020104020204" pitchFamily="34" charset="0"/>
              </a:rPr>
              <a:t>To explore the data, scatterplots and bar plots were employed to visualize the relationship between various pairs of features, such as:</a:t>
            </a:r>
          </a:p>
          <a:p>
            <a:pPr lvl="1">
              <a:lnSpc>
                <a:spcPct val="100000"/>
              </a:lnSpc>
              <a:spcBef>
                <a:spcPts val="600"/>
              </a:spcBef>
            </a:pPr>
            <a:r>
              <a:rPr lang="en-US" sz="1200" dirty="0">
                <a:latin typeface="Abadi" panose="020B0604020104020204" pitchFamily="34" charset="0"/>
              </a:rPr>
              <a:t>Payload Mass X Flight Number</a:t>
            </a:r>
          </a:p>
          <a:p>
            <a:pPr lvl="1">
              <a:lnSpc>
                <a:spcPct val="100000"/>
              </a:lnSpc>
              <a:spcBef>
                <a:spcPts val="600"/>
              </a:spcBef>
            </a:pPr>
            <a:r>
              <a:rPr lang="en-US" sz="1200" dirty="0">
                <a:latin typeface="Abadi" panose="020B0604020104020204" pitchFamily="34" charset="0"/>
              </a:rPr>
              <a:t>Launch Site X Flight Number</a:t>
            </a:r>
          </a:p>
          <a:p>
            <a:pPr lvl="1">
              <a:lnSpc>
                <a:spcPct val="100000"/>
              </a:lnSpc>
              <a:spcBef>
                <a:spcPts val="600"/>
              </a:spcBef>
            </a:pPr>
            <a:r>
              <a:rPr lang="en-US" sz="1200" dirty="0">
                <a:latin typeface="Abadi" panose="020B0604020104020204" pitchFamily="34" charset="0"/>
              </a:rPr>
              <a:t>Launch Site X Payload Mass</a:t>
            </a:r>
          </a:p>
          <a:p>
            <a:pPr lvl="1">
              <a:lnSpc>
                <a:spcPct val="100000"/>
              </a:lnSpc>
              <a:spcBef>
                <a:spcPts val="600"/>
              </a:spcBef>
            </a:pPr>
            <a:r>
              <a:rPr lang="en-US" sz="1200" dirty="0">
                <a:latin typeface="Abadi" panose="020B0604020104020204" pitchFamily="34" charset="0"/>
              </a:rPr>
              <a:t>Orbit and Flight Number</a:t>
            </a:r>
          </a:p>
          <a:p>
            <a:pPr lvl="1">
              <a:lnSpc>
                <a:spcPct val="100000"/>
              </a:lnSpc>
              <a:spcBef>
                <a:spcPts val="600"/>
              </a:spcBef>
            </a:pPr>
            <a:r>
              <a:rPr lang="en-US" sz="1200" dirty="0">
                <a:latin typeface="Abadi" panose="020B0604020104020204" pitchFamily="34" charset="0"/>
              </a:rPr>
              <a:t>Payload and Orbit</a:t>
            </a:r>
          </a:p>
          <a:p>
            <a:pPr>
              <a:lnSpc>
                <a:spcPct val="100000"/>
              </a:lnSpc>
              <a:spcBef>
                <a:spcPts val="1400"/>
              </a:spcBef>
            </a:pPr>
            <a:r>
              <a:rPr lang="en-US" sz="1200" dirty="0">
                <a:latin typeface="Abadi" panose="020B0604020104020204" pitchFamily="34" charset="0"/>
              </a:rPr>
              <a:t>Source on GitHub: </a:t>
            </a:r>
            <a:r>
              <a:rPr lang="en-US" sz="1200" dirty="0">
                <a:latin typeface="Abadi" panose="020B0604020104020204" pitchFamily="34" charset="0"/>
                <a:hlinkClick r:id="rId3"/>
              </a:rPr>
              <a:t>https://github.com/NitaCristian/Applied-Data-Science-Capstone/blob/master/5_EDA_With_Visualization.ipynb</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white background with orange and blue dots&#10;&#10;Description automatically generated">
            <a:extLst>
              <a:ext uri="{FF2B5EF4-FFF2-40B4-BE49-F238E27FC236}">
                <a16:creationId xmlns:a16="http://schemas.microsoft.com/office/drawing/2014/main" id="{919F26E3-8A1D-BDB8-C1CA-D4405770B474}"/>
              </a:ext>
            </a:extLst>
          </p:cNvPr>
          <p:cNvPicPr>
            <a:picLocks noChangeAspect="1"/>
          </p:cNvPicPr>
          <p:nvPr/>
        </p:nvPicPr>
        <p:blipFill>
          <a:blip r:embed="rId4"/>
          <a:stretch>
            <a:fillRect/>
          </a:stretch>
        </p:blipFill>
        <p:spPr>
          <a:xfrm>
            <a:off x="0" y="1536594"/>
            <a:ext cx="12192000" cy="238900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45527"/>
            <a:ext cx="9745589" cy="2381684"/>
          </a:xfrm>
          <a:prstGeom prst="rect">
            <a:avLst/>
          </a:prstGeom>
        </p:spPr>
        <p:txBody>
          <a:bodyPr lIns="91440" tIns="45720" rIns="91440" bIns="45720" anchor="t"/>
          <a:lstStyle/>
          <a:p>
            <a:pPr>
              <a:lnSpc>
                <a:spcPct val="100000"/>
              </a:lnSpc>
              <a:spcBef>
                <a:spcPts val="1400"/>
              </a:spcBef>
            </a:pPr>
            <a:r>
              <a:rPr lang="en-US" sz="1800" dirty="0">
                <a:latin typeface="Abadi" panose="020B0604020104020204" pitchFamily="34" charset="0"/>
              </a:rPr>
              <a:t>The initial step involved using scatter graphs to discern the relationships between attributes .</a:t>
            </a:r>
          </a:p>
          <a:p>
            <a:pPr>
              <a:lnSpc>
                <a:spcPct val="100000"/>
              </a:lnSpc>
              <a:spcBef>
                <a:spcPts val="1400"/>
              </a:spcBef>
            </a:pPr>
            <a:r>
              <a:rPr lang="en-US" sz="1800" dirty="0">
                <a:latin typeface="Abadi" panose="020B0604020104020204" pitchFamily="34" charset="0"/>
              </a:rPr>
              <a:t>Scatter plots effectively illustrate the dependency of attributes on each other. Once patterns are identified from these graphs, it becomes straightforward to ascertain which factors most significantly impact the success of landing outcomes.</a:t>
            </a:r>
          </a:p>
          <a:p>
            <a:pPr>
              <a:lnSpc>
                <a:spcPct val="100000"/>
              </a:lnSpc>
              <a:spcBef>
                <a:spcPts val="1400"/>
              </a:spcBef>
            </a:pPr>
            <a:endParaRPr lang="en-US" sz="1800" dirty="0">
              <a:latin typeface="Abadi" panose="020B0604020104020204" pitchFamily="34" charset="0"/>
            </a:endParaRPr>
          </a:p>
          <a:p>
            <a:pPr>
              <a:lnSpc>
                <a:spcPct val="100000"/>
              </a:lnSpc>
              <a:spcBef>
                <a:spcPts val="1400"/>
              </a:spcBef>
            </a:pPr>
            <a:r>
              <a:rPr lang="en-US" sz="1200" dirty="0">
                <a:latin typeface="Abadi" panose="020B0604020104020204" pitchFamily="34" charset="0"/>
              </a:rPr>
              <a:t>Source on GitHub: </a:t>
            </a:r>
            <a:r>
              <a:rPr lang="en-US" sz="1200" dirty="0">
                <a:latin typeface="Abadi" panose="020B0604020104020204" pitchFamily="34" charset="0"/>
                <a:hlinkClick r:id="rId3"/>
              </a:rPr>
              <a:t>https://github.com/NitaCristian/Applied-Data-Science-Capstone/blob/master/5_EDA_With_Visualization.ipynb</a:t>
            </a:r>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descr="A white background with black text&#10;&#10;Description automatically generated">
            <a:extLst>
              <a:ext uri="{FF2B5EF4-FFF2-40B4-BE49-F238E27FC236}">
                <a16:creationId xmlns:a16="http://schemas.microsoft.com/office/drawing/2014/main" id="{102DA907-3602-8561-54BB-E9E134EA100B}"/>
              </a:ext>
            </a:extLst>
          </p:cNvPr>
          <p:cNvPicPr>
            <a:picLocks noChangeAspect="1"/>
          </p:cNvPicPr>
          <p:nvPr/>
        </p:nvPicPr>
        <p:blipFill>
          <a:blip r:embed="rId4"/>
          <a:stretch>
            <a:fillRect/>
          </a:stretch>
        </p:blipFill>
        <p:spPr>
          <a:xfrm>
            <a:off x="0" y="1446317"/>
            <a:ext cx="12192000" cy="2392822"/>
          </a:xfrm>
          <a:prstGeom prst="rect">
            <a:avLst/>
          </a:prstGeom>
        </p:spPr>
      </p:pic>
    </p:spTree>
    <p:extLst>
      <p:ext uri="{BB962C8B-B14F-4D97-AF65-F5344CB8AC3E}">
        <p14:creationId xmlns:p14="http://schemas.microsoft.com/office/powerpoint/2010/main" val="580240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Using SQL, we conducted a series of queries to gain valuable insights into the dataset:</a:t>
            </a:r>
          </a:p>
          <a:p>
            <a:pPr lvl="1">
              <a:lnSpc>
                <a:spcPct val="100000"/>
              </a:lnSpc>
              <a:spcBef>
                <a:spcPts val="1400"/>
              </a:spcBef>
            </a:pPr>
            <a:r>
              <a:rPr lang="en-US" sz="1600" dirty="0">
                <a:solidFill>
                  <a:schemeClr val="accent3">
                    <a:lumMod val="25000"/>
                  </a:schemeClr>
                </a:solidFill>
                <a:latin typeface="Abadi"/>
              </a:rPr>
              <a:t>Displayed the names of the unique launch sites.</a:t>
            </a:r>
          </a:p>
          <a:p>
            <a:pPr lvl="1">
              <a:lnSpc>
                <a:spcPct val="100000"/>
              </a:lnSpc>
              <a:spcBef>
                <a:spcPts val="1400"/>
              </a:spcBef>
            </a:pPr>
            <a:r>
              <a:rPr lang="en-US" sz="1600" dirty="0">
                <a:solidFill>
                  <a:schemeClr val="accent3">
                    <a:lumMod val="25000"/>
                  </a:schemeClr>
                </a:solidFill>
                <a:latin typeface="Abadi"/>
              </a:rPr>
              <a:t>Listed 5 records where launch sites begin with the string ‘CCA’.</a:t>
            </a:r>
          </a:p>
          <a:p>
            <a:pPr lvl="1">
              <a:lnSpc>
                <a:spcPct val="100000"/>
              </a:lnSpc>
              <a:spcBef>
                <a:spcPts val="1400"/>
              </a:spcBef>
            </a:pPr>
            <a:r>
              <a:rPr lang="en-US" sz="1600" dirty="0">
                <a:solidFill>
                  <a:schemeClr val="accent3">
                    <a:lumMod val="25000"/>
                  </a:schemeClr>
                </a:solidFill>
                <a:latin typeface="Abadi"/>
              </a:rPr>
              <a:t>Showcased the total payload mass carried by NASA (CRS) boosters.</a:t>
            </a:r>
          </a:p>
          <a:p>
            <a:pPr lvl="1">
              <a:lnSpc>
                <a:spcPct val="100000"/>
              </a:lnSpc>
              <a:spcBef>
                <a:spcPts val="1400"/>
              </a:spcBef>
            </a:pPr>
            <a:r>
              <a:rPr lang="en-US" sz="1600" dirty="0">
                <a:solidFill>
                  <a:schemeClr val="accent3">
                    <a:lumMod val="25000"/>
                  </a:schemeClr>
                </a:solidFill>
                <a:latin typeface="Abadi"/>
              </a:rPr>
              <a:t>Presented the average payload mass carried by booster version F9 v1.1.</a:t>
            </a:r>
          </a:p>
          <a:p>
            <a:pPr lvl="1">
              <a:lnSpc>
                <a:spcPct val="100000"/>
              </a:lnSpc>
              <a:spcBef>
                <a:spcPts val="1400"/>
              </a:spcBef>
            </a:pPr>
            <a:r>
              <a:rPr lang="en-US" sz="1600" dirty="0">
                <a:solidFill>
                  <a:schemeClr val="accent3">
                    <a:lumMod val="25000"/>
                  </a:schemeClr>
                </a:solidFill>
                <a:latin typeface="Abadi"/>
              </a:rPr>
              <a:t>Identified the date of the first successful landing outcome on a ground pad.</a:t>
            </a:r>
          </a:p>
          <a:p>
            <a:pPr lvl="1">
              <a:lnSpc>
                <a:spcPct val="100000"/>
              </a:lnSpc>
              <a:spcBef>
                <a:spcPts val="1400"/>
              </a:spcBef>
            </a:pPr>
            <a:r>
              <a:rPr lang="en-US" sz="1600" dirty="0">
                <a:solidFill>
                  <a:schemeClr val="accent3">
                    <a:lumMod val="25000"/>
                  </a:schemeClr>
                </a:solidFill>
                <a:latin typeface="Abadi"/>
              </a:rPr>
              <a:t>Listed the names of boosters with success on a drone ship and payload mass between 4000 and 6000 kg.</a:t>
            </a:r>
          </a:p>
          <a:p>
            <a:pPr>
              <a:lnSpc>
                <a:spcPct val="100000"/>
              </a:lnSpc>
              <a:spcBef>
                <a:spcPts val="1400"/>
              </a:spcBef>
            </a:pPr>
            <a:r>
              <a:rPr lang="en-US" sz="1600" dirty="0"/>
              <a:t>Source on GitHub: </a:t>
            </a:r>
            <a:r>
              <a:rPr lang="en-US" sz="1600" dirty="0">
                <a:hlinkClick r:id="rId3"/>
              </a:rPr>
              <a:t>https://github.com/NitaCristian/Applied-Data-Science-Capstone/blob/master/4_EDA_With_SQL.ipynb</a:t>
            </a: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Using SQL, we conducted a series of queries to gain valuable insights into the dataset:</a:t>
            </a:r>
          </a:p>
          <a:p>
            <a:pPr lvl="1">
              <a:lnSpc>
                <a:spcPct val="100000"/>
              </a:lnSpc>
              <a:spcBef>
                <a:spcPts val="1400"/>
              </a:spcBef>
            </a:pPr>
            <a:r>
              <a:rPr lang="en-US" sz="1600" dirty="0">
                <a:solidFill>
                  <a:schemeClr val="accent3">
                    <a:lumMod val="25000"/>
                  </a:schemeClr>
                </a:solidFill>
                <a:latin typeface="Abadi"/>
              </a:rPr>
              <a:t>Provided the total number of successful and failure mission outcomes.</a:t>
            </a:r>
          </a:p>
          <a:p>
            <a:pPr lvl="1">
              <a:lnSpc>
                <a:spcPct val="100000"/>
              </a:lnSpc>
              <a:spcBef>
                <a:spcPts val="1400"/>
              </a:spcBef>
            </a:pPr>
            <a:r>
              <a:rPr lang="en-US" sz="1600" dirty="0">
                <a:solidFill>
                  <a:schemeClr val="accent3">
                    <a:lumMod val="25000"/>
                  </a:schemeClr>
                </a:solidFill>
                <a:latin typeface="Abadi"/>
              </a:rPr>
              <a:t>Identified the booster versions carrying the maximum payload mass.</a:t>
            </a:r>
          </a:p>
          <a:p>
            <a:pPr lvl="1">
              <a:lnSpc>
                <a:spcPct val="100000"/>
              </a:lnSpc>
              <a:spcBef>
                <a:spcPts val="1400"/>
              </a:spcBef>
            </a:pPr>
            <a:r>
              <a:rPr lang="en-US" sz="1600" dirty="0">
                <a:solidFill>
                  <a:schemeClr val="accent3">
                    <a:lumMod val="25000"/>
                  </a:schemeClr>
                </a:solidFill>
                <a:latin typeface="Abadi"/>
              </a:rPr>
              <a:t>Extracted information on failed landing outcomes on a drone ship, including booster versions and launch site names in the year 2015.</a:t>
            </a:r>
          </a:p>
          <a:p>
            <a:pPr lvl="1">
              <a:lnSpc>
                <a:spcPct val="100000"/>
              </a:lnSpc>
              <a:spcBef>
                <a:spcPts val="1400"/>
              </a:spcBef>
            </a:pPr>
            <a:r>
              <a:rPr lang="en-US" sz="1600" dirty="0">
                <a:solidFill>
                  <a:schemeClr val="accent3">
                    <a:lumMod val="25000"/>
                  </a:schemeClr>
                </a:solidFill>
                <a:latin typeface="Abadi"/>
              </a:rPr>
              <a:t>Ranked the count of landing outcomes (e.g., Failure (drone ship) or Success (ground pad)) between the dates 2010-06-04 and 2017-03-20 in descending order.</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1600" dirty="0"/>
              <a:t>Source on GitHub: </a:t>
            </a:r>
            <a:r>
              <a:rPr lang="en-US" sz="1600" dirty="0">
                <a:hlinkClick r:id="rId3"/>
              </a:rPr>
              <a:t>https://github.com/NitaCristian/Applied-Data-Science-Capstone/blob/master/4_EDA_With_SQL.ipynb</a:t>
            </a: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760430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incorporated markers, circles, lines, and marker clusters for an interactive launch data visualization. Markers identified points like launch sites, circles highlighted areas (e.g., NASA Johnson Space Center), marker clusters grouped events at each coordinate, and lines indicated distances between coordinates.</a:t>
            </a:r>
          </a:p>
          <a:p>
            <a:pPr>
              <a:lnSpc>
                <a:spcPct val="100000"/>
              </a:lnSpc>
              <a:spcBef>
                <a:spcPts val="1400"/>
              </a:spcBef>
            </a:pPr>
            <a:r>
              <a:rPr lang="en-US" sz="2200" dirty="0">
                <a:solidFill>
                  <a:schemeClr val="accent3">
                    <a:lumMod val="25000"/>
                  </a:schemeClr>
                </a:solidFill>
                <a:latin typeface="Abadi" panose="020B0604020104020204" pitchFamily="34" charset="0"/>
              </a:rPr>
              <a:t>The interactive map displayed launch data by adding circle markers around each launch site, featuring labels with site names. Launch outcomes (failure, success) were distinguished by Red and Green markers in a MarkerCluster. Haversine’s formula calculated distances to landmarks, answering questions about launch site proximity to railways, highways, coastlines, and nearby cities.</a:t>
            </a:r>
          </a:p>
          <a:p>
            <a:pPr>
              <a:lnSpc>
                <a:spcPct val="100000"/>
              </a:lnSpc>
              <a:spcBef>
                <a:spcPts val="1400"/>
              </a:spcBef>
            </a:pPr>
            <a:r>
              <a:rPr lang="en-US" sz="1800" dirty="0">
                <a:solidFill>
                  <a:schemeClr val="accent3">
                    <a:lumMod val="25000"/>
                  </a:schemeClr>
                </a:solidFill>
                <a:latin typeface="Abadi" panose="020B0604020104020204" pitchFamily="34" charset="0"/>
              </a:rPr>
              <a:t>Source on GitHub: </a:t>
            </a:r>
            <a:r>
              <a:rPr lang="en-US" sz="1800" dirty="0">
                <a:solidFill>
                  <a:schemeClr val="accent3">
                    <a:lumMod val="25000"/>
                  </a:schemeClr>
                </a:solidFill>
                <a:latin typeface="Abadi" panose="020B0604020104020204" pitchFamily="34" charset="0"/>
                <a:hlinkClick r:id="rId3"/>
              </a:rPr>
              <a:t>https://github.com/NitaCristian/Applied-Data-Science-Capstone/blob/master/6_Interactive_Visual_Analytics_With_Folium.ipynb</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Plotly Dash dashboard was developed to provide users with the flexibility to explore the data. </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utilized to visualize the percentage of launches by different sites, offering a comprehensive overview. Additionally, scatter graphs were plotted to depict the relationship between outcomes and payload mass (in kilograms) for various booster versions. </a:t>
            </a:r>
          </a:p>
          <a:p>
            <a:pPr>
              <a:lnSpc>
                <a:spcPct val="100000"/>
              </a:lnSpc>
              <a:spcBef>
                <a:spcPts val="1400"/>
              </a:spcBef>
            </a:pPr>
            <a:r>
              <a:rPr lang="en-US" sz="2200" dirty="0">
                <a:solidFill>
                  <a:schemeClr val="accent3">
                    <a:lumMod val="25000"/>
                  </a:schemeClr>
                </a:solidFill>
                <a:latin typeface="Abadi" panose="020B0604020104020204" pitchFamily="34" charset="0"/>
              </a:rPr>
              <a:t>This combination of visualizations enables a rapid analysis of the connection between payloads and launch sites, aiding in the identification of optimal launch locations based on payload considerations.</a:t>
            </a:r>
          </a:p>
          <a:p>
            <a:pPr>
              <a:lnSpc>
                <a:spcPct val="100000"/>
              </a:lnSpc>
              <a:spcBef>
                <a:spcPts val="1400"/>
              </a:spcBef>
            </a:pPr>
            <a:r>
              <a:rPr lang="en-US" sz="1600" dirty="0">
                <a:solidFill>
                  <a:schemeClr val="accent3">
                    <a:lumMod val="25000"/>
                  </a:schemeClr>
                </a:solidFill>
                <a:latin typeface="Abadi" panose="020B0604020104020204" pitchFamily="34" charset="0"/>
              </a:rPr>
              <a:t>Source on GitHub: </a:t>
            </a:r>
            <a:r>
              <a:rPr lang="en-US" sz="1600" dirty="0">
                <a:solidFill>
                  <a:schemeClr val="accent3">
                    <a:lumMod val="25000"/>
                  </a:schemeClr>
                </a:solidFill>
                <a:latin typeface="Abadi" panose="020B0604020104020204" pitchFamily="34" charset="0"/>
                <a:hlinkClick r:id="rId3"/>
              </a:rPr>
              <a:t>https://github.com/NitaCristian/Applied-Data-Science-Capstone/blob/master/7_Build_Dashboard_Application_With_Plotly_Dash.py</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1600" dirty="0"/>
              <a:t>Four classification models were compared: logistic regression, support vector machine, decision tree and k nearest neighbors.</a:t>
            </a:r>
          </a:p>
          <a:p>
            <a:pPr>
              <a:lnSpc>
                <a:spcPct val="100000"/>
              </a:lnSpc>
              <a:spcBef>
                <a:spcPts val="1400"/>
              </a:spcBef>
            </a:pPr>
            <a:r>
              <a:rPr lang="en-US" sz="1600" dirty="0"/>
              <a:t>The models were checked for their accuracy, then we obtained tuned hyperparameters for each algorithm and the plot the confusion matrix.</a:t>
            </a:r>
          </a:p>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r>
              <a:rPr lang="en-US" sz="1600" dirty="0"/>
              <a:t>Source on GitHub: </a:t>
            </a:r>
            <a:r>
              <a:rPr lang="en-US" sz="1600" dirty="0">
                <a:hlinkClick r:id="rId3"/>
              </a:rPr>
              <a:t>https://github.com/NitaCristian/Applied-Data-Science-Capstone/blob/master/8_Machine_Learning_Prediction.ipynb</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Flowchart: Alternate Process 1">
            <a:extLst>
              <a:ext uri="{FF2B5EF4-FFF2-40B4-BE49-F238E27FC236}">
                <a16:creationId xmlns:a16="http://schemas.microsoft.com/office/drawing/2014/main" id="{28BF7169-4F9F-38DC-73C0-0BE1A30BB844}"/>
              </a:ext>
            </a:extLst>
          </p:cNvPr>
          <p:cNvSpPr/>
          <p:nvPr/>
        </p:nvSpPr>
        <p:spPr>
          <a:xfrm>
            <a:off x="1016000" y="3429000"/>
            <a:ext cx="2290618" cy="1336964"/>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preparation and standardization </a:t>
            </a:r>
            <a:endParaRPr lang="en-150" dirty="0"/>
          </a:p>
        </p:txBody>
      </p:sp>
      <p:sp>
        <p:nvSpPr>
          <p:cNvPr id="6" name="Flowchart: Alternate Process 5">
            <a:extLst>
              <a:ext uri="{FF2B5EF4-FFF2-40B4-BE49-F238E27FC236}">
                <a16:creationId xmlns:a16="http://schemas.microsoft.com/office/drawing/2014/main" id="{600DB99B-3A88-AC50-54F1-2BCDFFBB2168}"/>
              </a:ext>
            </a:extLst>
          </p:cNvPr>
          <p:cNvSpPr/>
          <p:nvPr/>
        </p:nvSpPr>
        <p:spPr>
          <a:xfrm>
            <a:off x="4620490" y="3429000"/>
            <a:ext cx="2290618" cy="133696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 of each model with combinations of hyperparameters </a:t>
            </a:r>
            <a:endParaRPr lang="en-150" dirty="0"/>
          </a:p>
        </p:txBody>
      </p:sp>
      <p:sp>
        <p:nvSpPr>
          <p:cNvPr id="7" name="Flowchart: Alternate Process 6">
            <a:extLst>
              <a:ext uri="{FF2B5EF4-FFF2-40B4-BE49-F238E27FC236}">
                <a16:creationId xmlns:a16="http://schemas.microsoft.com/office/drawing/2014/main" id="{F6BCD95F-AC68-86B9-2532-F42FE88EBA22}"/>
              </a:ext>
            </a:extLst>
          </p:cNvPr>
          <p:cNvSpPr/>
          <p:nvPr/>
        </p:nvSpPr>
        <p:spPr>
          <a:xfrm>
            <a:off x="8224981" y="3429000"/>
            <a:ext cx="2290618" cy="1336964"/>
          </a:xfrm>
          <a:prstGeom prst="flowChartAlternateProcess">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Comparison of results</a:t>
            </a:r>
            <a:endParaRPr lang="en-150" dirty="0"/>
          </a:p>
        </p:txBody>
      </p:sp>
      <p:sp>
        <p:nvSpPr>
          <p:cNvPr id="8" name="Arrow: Right 7">
            <a:extLst>
              <a:ext uri="{FF2B5EF4-FFF2-40B4-BE49-F238E27FC236}">
                <a16:creationId xmlns:a16="http://schemas.microsoft.com/office/drawing/2014/main" id="{F86A3BE5-1927-0736-1E35-BC00A1786BE7}"/>
              </a:ext>
            </a:extLst>
          </p:cNvPr>
          <p:cNvSpPr/>
          <p:nvPr/>
        </p:nvSpPr>
        <p:spPr>
          <a:xfrm>
            <a:off x="3543299" y="3906982"/>
            <a:ext cx="840509" cy="44334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9" name="Arrow: Right 8">
            <a:extLst>
              <a:ext uri="{FF2B5EF4-FFF2-40B4-BE49-F238E27FC236}">
                <a16:creationId xmlns:a16="http://schemas.microsoft.com/office/drawing/2014/main" id="{2468C38F-89C4-4009-14C2-7809614B5878}"/>
              </a:ext>
            </a:extLst>
          </p:cNvPr>
          <p:cNvSpPr/>
          <p:nvPr/>
        </p:nvSpPr>
        <p:spPr>
          <a:xfrm>
            <a:off x="7147790" y="3875809"/>
            <a:ext cx="840509" cy="44334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77818"/>
            <a:ext cx="10616847" cy="4547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100" dirty="0">
                <a:solidFill>
                  <a:schemeClr val="accent3">
                    <a:lumMod val="25000"/>
                  </a:schemeClr>
                </a:solidFill>
                <a:latin typeface="Abadi" panose="020B0604020104020204" pitchFamily="34" charset="0"/>
              </a:rPr>
              <a:t>F9 v1.1 booster's average payload: 2,928 kg.</a:t>
            </a:r>
          </a:p>
          <a:p>
            <a:pPr lvl="1">
              <a:lnSpc>
                <a:spcPct val="100000"/>
              </a:lnSpc>
              <a:spcBef>
                <a:spcPts val="1400"/>
              </a:spcBef>
            </a:pPr>
            <a:r>
              <a:rPr lang="en-US" sz="1100" dirty="0">
                <a:solidFill>
                  <a:schemeClr val="accent3">
                    <a:lumMod val="25000"/>
                  </a:schemeClr>
                </a:solidFill>
                <a:latin typeface="Abadi" panose="020B0604020104020204" pitchFamily="34" charset="0"/>
              </a:rPr>
              <a:t>The first successful landing occurred in 2015, five years after the initial launch.</a:t>
            </a:r>
          </a:p>
          <a:p>
            <a:pPr lvl="1">
              <a:lnSpc>
                <a:spcPct val="100000"/>
              </a:lnSpc>
              <a:spcBef>
                <a:spcPts val="1400"/>
              </a:spcBef>
            </a:pPr>
            <a:r>
              <a:rPr lang="en-US" sz="1100" dirty="0">
                <a:solidFill>
                  <a:schemeClr val="accent3">
                    <a:lumMod val="25000"/>
                  </a:schemeClr>
                </a:solidFill>
                <a:latin typeface="Abadi" panose="020B0604020104020204" pitchFamily="34" charset="0"/>
              </a:rPr>
              <a:t>Many Falcon 9 booster versions successfully landed on drone ships with payloads exceeding the average.</a:t>
            </a:r>
          </a:p>
          <a:p>
            <a:pPr lvl="1">
              <a:lnSpc>
                <a:spcPct val="100000"/>
              </a:lnSpc>
              <a:spcBef>
                <a:spcPts val="1400"/>
              </a:spcBef>
            </a:pPr>
            <a:r>
              <a:rPr lang="en-US" sz="1100" dirty="0">
                <a:solidFill>
                  <a:schemeClr val="accent3">
                    <a:lumMod val="25000"/>
                  </a:schemeClr>
                </a:solidFill>
                <a:latin typeface="Abadi" panose="020B0604020104020204" pitchFamily="34" charset="0"/>
              </a:rPr>
              <a:t>Nearly 100% of mission outcomes were successful.</a:t>
            </a:r>
          </a:p>
          <a:p>
            <a:pPr lvl="1">
              <a:lnSpc>
                <a:spcPct val="100000"/>
              </a:lnSpc>
              <a:spcBef>
                <a:spcPts val="1400"/>
              </a:spcBef>
            </a:pPr>
            <a:r>
              <a:rPr lang="en-US" sz="1100" dirty="0">
                <a:solidFill>
                  <a:schemeClr val="accent3">
                    <a:lumMod val="25000"/>
                  </a:schemeClr>
                </a:solidFill>
                <a:latin typeface="Abadi" panose="020B0604020104020204" pitchFamily="34" charset="0"/>
              </a:rPr>
              <a:t>In 2015, two booster versions (F9 v1.1 B1012 and F9 v1.1 B1015) failed to land on drone ships.</a:t>
            </a:r>
          </a:p>
          <a:p>
            <a:pPr lvl="1">
              <a:lnSpc>
                <a:spcPct val="100000"/>
              </a:lnSpc>
              <a:spcBef>
                <a:spcPts val="1400"/>
              </a:spcBef>
            </a:pPr>
            <a:r>
              <a:rPr lang="en-US" sz="1100" dirty="0">
                <a:solidFill>
                  <a:schemeClr val="accent3">
                    <a:lumMod val="25000"/>
                  </a:schemeClr>
                </a:solidFill>
                <a:latin typeface="Abadi" panose="020B0604020104020204" pitchFamily="34" charset="0"/>
              </a:rPr>
              <a:t>Landing outcomes consistently improved over the years.</a:t>
            </a:r>
          </a:p>
          <a:p>
            <a:pPr>
              <a:lnSpc>
                <a:spcPct val="100000"/>
              </a:lnSpc>
              <a:spcBef>
                <a:spcPts val="1400"/>
              </a:spcBef>
            </a:pPr>
            <a:r>
              <a:rPr lang="en-US" sz="14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100" dirty="0">
                <a:solidFill>
                  <a:schemeClr val="accent3">
                    <a:lumMod val="25000"/>
                  </a:schemeClr>
                </a:solidFill>
                <a:latin typeface="Abadi" panose="020B0604020104020204" pitchFamily="34" charset="0"/>
              </a:rPr>
              <a:t>Launch sites are strategically located in safe areas, often near the sea, with robust logistic infrastructure.</a:t>
            </a:r>
          </a:p>
          <a:p>
            <a:pPr lvl="1">
              <a:lnSpc>
                <a:spcPct val="100000"/>
              </a:lnSpc>
              <a:spcBef>
                <a:spcPts val="1400"/>
              </a:spcBef>
            </a:pPr>
            <a:r>
              <a:rPr lang="en-US" sz="1100" dirty="0">
                <a:solidFill>
                  <a:schemeClr val="accent3">
                    <a:lumMod val="25000"/>
                  </a:schemeClr>
                </a:solidFill>
                <a:latin typeface="Abadi" panose="020B0604020104020204" pitchFamily="34" charset="0"/>
              </a:rPr>
              <a:t>The majority of launches take place at east coast launch sites.</a:t>
            </a:r>
          </a:p>
          <a:p>
            <a:pPr>
              <a:lnSpc>
                <a:spcPct val="100000"/>
              </a:lnSpc>
              <a:spcBef>
                <a:spcPts val="1400"/>
              </a:spcBef>
            </a:pPr>
            <a:r>
              <a:rPr lang="en-US" sz="14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Using Decision Tree Classifier:</a:t>
            </a:r>
          </a:p>
          <a:p>
            <a:pPr lvl="1">
              <a:lnSpc>
                <a:spcPct val="100000"/>
              </a:lnSpc>
              <a:spcBef>
                <a:spcPts val="1400"/>
              </a:spcBef>
            </a:pPr>
            <a:r>
              <a:rPr lang="en-US" sz="1100" dirty="0">
                <a:solidFill>
                  <a:schemeClr val="accent3">
                    <a:lumMod val="25000"/>
                  </a:schemeClr>
                </a:solidFill>
                <a:latin typeface="Abadi" panose="020B0604020104020204" pitchFamily="34" charset="0"/>
              </a:rPr>
              <a:t>Accuracy exceeds 87%.</a:t>
            </a:r>
          </a:p>
          <a:p>
            <a:pPr lvl="1">
              <a:lnSpc>
                <a:spcPct val="100000"/>
              </a:lnSpc>
              <a:spcBef>
                <a:spcPts val="1400"/>
              </a:spcBef>
            </a:pPr>
            <a:r>
              <a:rPr lang="en-US" sz="1100" dirty="0">
                <a:solidFill>
                  <a:schemeClr val="accent3">
                    <a:lumMod val="25000"/>
                  </a:schemeClr>
                </a:solidFill>
                <a:latin typeface="Abadi" panose="020B0604020104020204" pitchFamily="34" charset="0"/>
              </a:rPr>
              <a:t>Test data accuracy surpasses 94%.</a:t>
            </a:r>
          </a:p>
          <a:p>
            <a:pPr lvl="1"/>
            <a:endParaRPr lang="en-US" sz="1100" dirty="0">
              <a:latin typeface="Abadi" panose="020B0604020104020204" pitchFamily="34" charset="0"/>
            </a:endParaRPr>
          </a:p>
          <a:p>
            <a:pPr marL="457200" lvl="1" indent="0">
              <a:buNone/>
            </a:pPr>
            <a:endParaRPr lang="en-US" sz="11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3811588"/>
          </a:xfrm>
          <a:prstGeom prst="rect">
            <a:avLst/>
          </a:prstGeom>
        </p:spPr>
        <p:txBody>
          <a:bodyPr>
            <a:normAutofit/>
          </a:bodyPr>
          <a:lstStyle/>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r>
              <a:rPr lang="en-US" sz="2000" dirty="0">
                <a:latin typeface="Abadi" panose="020B0604020104020204" pitchFamily="34" charset="0"/>
              </a:rPr>
              <a:t>According to the plot above, it’s possible to verify that the best launch site nowadays is CCAF5 SLC 40, where most of recent launches were successful;</a:t>
            </a:r>
          </a:p>
          <a:p>
            <a:pPr>
              <a:lnSpc>
                <a:spcPct val="100000"/>
              </a:lnSpc>
              <a:spcBef>
                <a:spcPts val="1400"/>
              </a:spcBef>
            </a:pPr>
            <a:r>
              <a:rPr lang="en-US" sz="2000" dirty="0">
                <a:latin typeface="Abadi" panose="020B0604020104020204" pitchFamily="34" charset="0"/>
              </a:rPr>
              <a:t>In second place VAFB SLC 4E and third place KSC LC 39A;</a:t>
            </a:r>
          </a:p>
          <a:p>
            <a:pPr>
              <a:lnSpc>
                <a:spcPct val="100000"/>
              </a:lnSpc>
              <a:spcBef>
                <a:spcPts val="1400"/>
              </a:spcBef>
            </a:pPr>
            <a:r>
              <a:rPr lang="en-US" sz="2000" dirty="0">
                <a:latin typeface="Abadi" panose="020B0604020104020204" pitchFamily="34" charset="0"/>
              </a:rPr>
              <a:t>It’s also possible to see that the general success rate improved over time</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white background with orange and blue dots&#10;&#10;Description automatically generated">
            <a:extLst>
              <a:ext uri="{FF2B5EF4-FFF2-40B4-BE49-F238E27FC236}">
                <a16:creationId xmlns:a16="http://schemas.microsoft.com/office/drawing/2014/main" id="{2ED80EFE-ECEF-FFDE-BAE0-868108F52AF3}"/>
              </a:ext>
            </a:extLst>
          </p:cNvPr>
          <p:cNvPicPr>
            <a:picLocks noChangeAspect="1"/>
          </p:cNvPicPr>
          <p:nvPr/>
        </p:nvPicPr>
        <p:blipFill>
          <a:blip r:embed="rId3"/>
          <a:stretch>
            <a:fillRect/>
          </a:stretch>
        </p:blipFill>
        <p:spPr>
          <a:xfrm>
            <a:off x="0" y="1574189"/>
            <a:ext cx="12192000" cy="2389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94909"/>
            <a:ext cx="10515600" cy="158643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over 9,000kg (about the weight of a school bus) have excellent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orange and blue dots&#10;&#10;Description automatically generated">
            <a:extLst>
              <a:ext uri="{FF2B5EF4-FFF2-40B4-BE49-F238E27FC236}">
                <a16:creationId xmlns:a16="http://schemas.microsoft.com/office/drawing/2014/main" id="{FD39864B-69DE-2747-DDEE-511A372D7C22}"/>
              </a:ext>
            </a:extLst>
          </p:cNvPr>
          <p:cNvPicPr>
            <a:picLocks noChangeAspect="1"/>
          </p:cNvPicPr>
          <p:nvPr/>
        </p:nvPicPr>
        <p:blipFill>
          <a:blip r:embed="rId3"/>
          <a:stretch>
            <a:fillRect/>
          </a:stretch>
        </p:blipFill>
        <p:spPr>
          <a:xfrm>
            <a:off x="0" y="1310861"/>
            <a:ext cx="12192000" cy="23890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biggest success rates happens to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ES-L1;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 and</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Followed by:</a:t>
            </a:r>
          </a:p>
          <a:p>
            <a:pPr lvl="1">
              <a:lnSpc>
                <a:spcPct val="100000"/>
              </a:lnSpc>
              <a:spcBef>
                <a:spcPts val="1400"/>
              </a:spcBef>
            </a:pPr>
            <a:r>
              <a:rPr lang="en-US" sz="1800" dirty="0">
                <a:solidFill>
                  <a:schemeClr val="accent3">
                    <a:lumMod val="25000"/>
                  </a:schemeClr>
                </a:solidFill>
                <a:latin typeface="Abadi" panose="020B0604020104020204" pitchFamily="34" charset="0"/>
              </a:rPr>
              <a:t>VLEO (above 80%); and</a:t>
            </a:r>
          </a:p>
          <a:p>
            <a:pPr lvl="1">
              <a:lnSpc>
                <a:spcPct val="100000"/>
              </a:lnSpc>
              <a:spcBef>
                <a:spcPts val="1400"/>
              </a:spcBef>
            </a:pPr>
            <a:r>
              <a:rPr lang="en-US" sz="1800" dirty="0">
                <a:solidFill>
                  <a:schemeClr val="accent3">
                    <a:lumMod val="25000"/>
                  </a:schemeClr>
                </a:solidFill>
                <a:latin typeface="Abadi" panose="020B0604020104020204" pitchFamily="34" charset="0"/>
              </a:rPr>
              <a:t>LFO (above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with medium confidence">
            <a:extLst>
              <a:ext uri="{FF2B5EF4-FFF2-40B4-BE49-F238E27FC236}">
                <a16:creationId xmlns:a16="http://schemas.microsoft.com/office/drawing/2014/main" id="{A2684972-BD08-2743-B308-5DFD5848F627}"/>
              </a:ext>
            </a:extLst>
          </p:cNvPr>
          <p:cNvPicPr>
            <a:picLocks noChangeAspect="1"/>
          </p:cNvPicPr>
          <p:nvPr/>
        </p:nvPicPr>
        <p:blipFill>
          <a:blip r:embed="rId3"/>
          <a:stretch>
            <a:fillRect/>
          </a:stretch>
        </p:blipFill>
        <p:spPr>
          <a:xfrm>
            <a:off x="6283833" y="1607446"/>
            <a:ext cx="5001778" cy="41788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45890"/>
            <a:ext cx="10687961" cy="123545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success rate improved over time to all orbits;</a:t>
            </a:r>
          </a:p>
          <a:p>
            <a:pPr>
              <a:lnSpc>
                <a:spcPct val="100000"/>
              </a:lnSpc>
              <a:spcBef>
                <a:spcPts val="1400"/>
              </a:spcBef>
            </a:pPr>
            <a:r>
              <a:rPr lang="en-US" sz="2200" dirty="0">
                <a:solidFill>
                  <a:schemeClr val="accent3">
                    <a:lumMod val="25000"/>
                  </a:schemeClr>
                </a:solidFill>
                <a:latin typeface="Abadi" panose="020B0604020104020204" pitchFamily="34" charset="0"/>
              </a:rPr>
              <a:t>VLEO orbit seems a new business opportunity, due to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oup of dots in a line&#10;&#10;Description automatically generated with medium confidence">
            <a:extLst>
              <a:ext uri="{FF2B5EF4-FFF2-40B4-BE49-F238E27FC236}">
                <a16:creationId xmlns:a16="http://schemas.microsoft.com/office/drawing/2014/main" id="{AF2EE9F4-8A12-6AF9-8BD4-8930D5DC9E0A}"/>
              </a:ext>
            </a:extLst>
          </p:cNvPr>
          <p:cNvPicPr>
            <a:picLocks noChangeAspect="1"/>
          </p:cNvPicPr>
          <p:nvPr/>
        </p:nvPicPr>
        <p:blipFill>
          <a:blip r:embed="rId3"/>
          <a:stretch>
            <a:fillRect/>
          </a:stretch>
        </p:blipFill>
        <p:spPr>
          <a:xfrm>
            <a:off x="0" y="2038625"/>
            <a:ext cx="121920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51926"/>
            <a:ext cx="11154134" cy="141706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there is no relation between payload and success rate to orbit GTO;</a:t>
            </a:r>
          </a:p>
          <a:p>
            <a:pPr>
              <a:lnSpc>
                <a:spcPct val="100000"/>
              </a:lnSpc>
              <a:spcBef>
                <a:spcPts val="1400"/>
              </a:spcBef>
            </a:pPr>
            <a:r>
              <a:rPr lang="en-US" sz="2200" dirty="0">
                <a:solidFill>
                  <a:schemeClr val="accent3">
                    <a:lumMod val="25000"/>
                  </a:schemeClr>
                </a:solidFill>
                <a:latin typeface="Abadi" panose="020B0604020104020204" pitchFamily="34" charset="0"/>
              </a:rPr>
              <a:t>ISS orbit has the widest range of payload and a good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black text&#10;&#10;Description automatically generated">
            <a:extLst>
              <a:ext uri="{FF2B5EF4-FFF2-40B4-BE49-F238E27FC236}">
                <a16:creationId xmlns:a16="http://schemas.microsoft.com/office/drawing/2014/main" id="{C8F42DC7-2C0F-5727-71B6-3B190B16E9F1}"/>
              </a:ext>
            </a:extLst>
          </p:cNvPr>
          <p:cNvPicPr>
            <a:picLocks noChangeAspect="1"/>
          </p:cNvPicPr>
          <p:nvPr/>
        </p:nvPicPr>
        <p:blipFill>
          <a:blip r:embed="rId3"/>
          <a:stretch>
            <a:fillRect/>
          </a:stretch>
        </p:blipFill>
        <p:spPr>
          <a:xfrm>
            <a:off x="0" y="1902518"/>
            <a:ext cx="12192000"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started increasing in 2013 and kept until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seems that the first three years were a period of adjusts and improvement of technology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67BF651-0168-1E02-200D-936FD2FF0779}"/>
              </a:ext>
            </a:extLst>
          </p:cNvPr>
          <p:cNvPicPr>
            <a:picLocks noChangeAspect="1"/>
          </p:cNvPicPr>
          <p:nvPr/>
        </p:nvPicPr>
        <p:blipFill>
          <a:blip r:embed="rId3"/>
          <a:stretch>
            <a:fillRect/>
          </a:stretch>
        </p:blipFill>
        <p:spPr>
          <a:xfrm>
            <a:off x="6930041" y="1646334"/>
            <a:ext cx="3762900" cy="273405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They are obtained by selecting unique occurrences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BC27D13-EF98-548C-0262-11B74807E810}"/>
              </a:ext>
            </a:extLst>
          </p:cNvPr>
          <p:cNvPicPr>
            <a:picLocks noChangeAspect="1"/>
          </p:cNvPicPr>
          <p:nvPr/>
        </p:nvPicPr>
        <p:blipFill>
          <a:blip r:embed="rId3"/>
          <a:stretch>
            <a:fillRect/>
          </a:stretch>
        </p:blipFill>
        <p:spPr>
          <a:xfrm>
            <a:off x="5019525" y="2400156"/>
            <a:ext cx="2152950" cy="205768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can see five samples of Cape Canaveral launches.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94AFB8B-0FFF-0F52-5281-435D83FA2B41}"/>
              </a:ext>
            </a:extLst>
          </p:cNvPr>
          <p:cNvPicPr>
            <a:picLocks noChangeAspect="1"/>
          </p:cNvPicPr>
          <p:nvPr/>
        </p:nvPicPr>
        <p:blipFill>
          <a:blip r:embed="rId3"/>
          <a:stretch>
            <a:fillRect/>
          </a:stretch>
        </p:blipFill>
        <p:spPr>
          <a:xfrm>
            <a:off x="520859" y="2351301"/>
            <a:ext cx="10764752" cy="31532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08727"/>
            <a:ext cx="10687960" cy="43168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analysis employed the following approaches:</a:t>
            </a:r>
          </a:p>
          <a:p>
            <a:pPr lvl="1">
              <a:lnSpc>
                <a:spcPct val="100000"/>
              </a:lnSpc>
              <a:spcBef>
                <a:spcPts val="1400"/>
              </a:spcBef>
            </a:pPr>
            <a:r>
              <a:rPr lang="en-US" sz="1800" dirty="0">
                <a:solidFill>
                  <a:schemeClr val="accent3">
                    <a:lumMod val="25000"/>
                  </a:schemeClr>
                </a:solidFill>
                <a:latin typeface="Abadi" panose="020B0604020104020204" pitchFamily="34" charset="0"/>
              </a:rPr>
              <a:t>Gathered data through web scraping and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Conducted Exploratory Data Analysis (EDA), encompassing data wrangling, visualization, and 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Employed Machine Learning Prediction techniques.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Valuable data was successfully acquired from publicly available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Through EDA, key features influencing the success of launches were identified.</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 revealed the optimal model for predicting crucial characteristics that enhance the success of launch opportunities, leveraging the comprehensive dataset.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payload calculated above, by summing all payloads whose codes contain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727277A-2100-6FB2-C458-B06942307B18}"/>
              </a:ext>
            </a:extLst>
          </p:cNvPr>
          <p:cNvPicPr>
            <a:picLocks noChangeAspect="1"/>
          </p:cNvPicPr>
          <p:nvPr/>
        </p:nvPicPr>
        <p:blipFill>
          <a:blip r:embed="rId3"/>
          <a:stretch>
            <a:fillRect/>
          </a:stretch>
        </p:blipFill>
        <p:spPr>
          <a:xfrm>
            <a:off x="5052867" y="2947920"/>
            <a:ext cx="2086266" cy="9621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Filtering data by the booster version above and calculating the average payload mass we obtained the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BA82EE1B-93C5-FA51-A802-51CB0EBB0895}"/>
              </a:ext>
            </a:extLst>
          </p:cNvPr>
          <p:cNvPicPr>
            <a:picLocks noChangeAspect="1"/>
          </p:cNvPicPr>
          <p:nvPr/>
        </p:nvPicPr>
        <p:blipFill>
          <a:blip r:embed="rId3"/>
          <a:stretch>
            <a:fillRect/>
          </a:stretch>
        </p:blipFill>
        <p:spPr>
          <a:xfrm>
            <a:off x="4310478" y="3132067"/>
            <a:ext cx="2314898" cy="100026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By filtering data by successful landing outcome on ground pad and getting the minimum value for date it’s possible to identify the first occurrence, that happened on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071BE3C-0333-B472-F7C0-70AAB138C060}"/>
              </a:ext>
            </a:extLst>
          </p:cNvPr>
          <p:cNvPicPr>
            <a:picLocks noChangeAspect="1"/>
          </p:cNvPicPr>
          <p:nvPr/>
        </p:nvPicPr>
        <p:blipFill>
          <a:blip r:embed="rId3"/>
          <a:stretch>
            <a:fillRect/>
          </a:stretch>
        </p:blipFill>
        <p:spPr>
          <a:xfrm>
            <a:off x="4520761" y="3109992"/>
            <a:ext cx="2152950" cy="9335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Selecting distinct booster versions according to the filters above, these 4 are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585147A-C9B5-D8E9-FCF5-5BE3FD87C09F}"/>
              </a:ext>
            </a:extLst>
          </p:cNvPr>
          <p:cNvPicPr>
            <a:picLocks noChangeAspect="1"/>
          </p:cNvPicPr>
          <p:nvPr/>
        </p:nvPicPr>
        <p:blipFill>
          <a:blip r:embed="rId3"/>
          <a:stretch>
            <a:fillRect/>
          </a:stretch>
        </p:blipFill>
        <p:spPr>
          <a:xfrm>
            <a:off x="4326217" y="2894323"/>
            <a:ext cx="2191056" cy="175284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Grouping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9B36FF9-77FE-1B75-FEDB-1438881D6D26}"/>
              </a:ext>
            </a:extLst>
          </p:cNvPr>
          <p:cNvPicPr>
            <a:picLocks noChangeAspect="1"/>
          </p:cNvPicPr>
          <p:nvPr/>
        </p:nvPicPr>
        <p:blipFill>
          <a:blip r:embed="rId3"/>
          <a:stretch>
            <a:fillRect/>
          </a:stretch>
        </p:blipFill>
        <p:spPr>
          <a:xfrm>
            <a:off x="3347654" y="2695472"/>
            <a:ext cx="5496692" cy="146705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which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A51B357-0C80-D932-0CE1-DD34C8EF1472}"/>
              </a:ext>
            </a:extLst>
          </p:cNvPr>
          <p:cNvPicPr>
            <a:picLocks noChangeAspect="1"/>
          </p:cNvPicPr>
          <p:nvPr/>
        </p:nvPicPr>
        <p:blipFill>
          <a:blip r:embed="rId3"/>
          <a:stretch>
            <a:fillRect/>
          </a:stretch>
        </p:blipFill>
        <p:spPr>
          <a:xfrm>
            <a:off x="3089947" y="2389138"/>
            <a:ext cx="4829849" cy="27816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list above has the only two occurrences.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61EAF76-37AD-A521-CC56-6BB040A1A836}"/>
              </a:ext>
            </a:extLst>
          </p:cNvPr>
          <p:cNvPicPr>
            <a:picLocks noChangeAspect="1"/>
          </p:cNvPicPr>
          <p:nvPr/>
        </p:nvPicPr>
        <p:blipFill>
          <a:blip r:embed="rId3"/>
          <a:stretch>
            <a:fillRect/>
          </a:stretch>
        </p:blipFill>
        <p:spPr>
          <a:xfrm>
            <a:off x="3391064" y="3004109"/>
            <a:ext cx="3858163" cy="11050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000" dirty="0">
                <a:latin typeface="Abadi" panose="020B0604020104020204" pitchFamily="34" charset="0"/>
              </a:rPr>
              <a:t>This view of data alerts us that “No attempt” must be taken in account.</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60ADD91-4DE7-550A-BEAB-7E52279A37D3}"/>
              </a:ext>
            </a:extLst>
          </p:cNvPr>
          <p:cNvPicPr>
            <a:picLocks noChangeAspect="1"/>
          </p:cNvPicPr>
          <p:nvPr/>
        </p:nvPicPr>
        <p:blipFill>
          <a:blip r:embed="rId3"/>
          <a:stretch>
            <a:fillRect/>
          </a:stretch>
        </p:blipFill>
        <p:spPr>
          <a:xfrm>
            <a:off x="3563305" y="3053670"/>
            <a:ext cx="4694004" cy="272252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000" dirty="0">
                <a:latin typeface="Abadi" panose="020B0604020104020204" pitchFamily="34" charset="0"/>
              </a:rPr>
              <a:t>We can see that all the SpaceX launch sites are located inside the United States.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the Launch Sites</a:t>
            </a:r>
          </a:p>
        </p:txBody>
      </p:sp>
      <p:pic>
        <p:nvPicPr>
          <p:cNvPr id="8" name="Picture 7">
            <a:extLst>
              <a:ext uri="{FF2B5EF4-FFF2-40B4-BE49-F238E27FC236}">
                <a16:creationId xmlns:a16="http://schemas.microsoft.com/office/drawing/2014/main" id="{454FEBEC-A9D5-392C-B5B3-57B7F2BA1955}"/>
              </a:ext>
            </a:extLst>
          </p:cNvPr>
          <p:cNvPicPr>
            <a:picLocks noChangeAspect="1"/>
          </p:cNvPicPr>
          <p:nvPr/>
        </p:nvPicPr>
        <p:blipFill>
          <a:blip r:embed="rId3"/>
          <a:stretch>
            <a:fillRect/>
          </a:stretch>
        </p:blipFill>
        <p:spPr>
          <a:xfrm>
            <a:off x="2125553" y="3011055"/>
            <a:ext cx="6630714" cy="30941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90255"/>
            <a:ext cx="10530114" cy="4335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has disrupted the space industry by offering Falcon 9 launches at just 62 million dollars, significantly undercutting competitors. Their groundbreaking idea of reusing the first stage through precise re-landing drives these cost savings. As a data scientist for a startup rivaling SpaceX, our project aims to predict first-stage landing outcomes using machine learning, crucial for bidding competitively. Challenges include identifying key landing factors, understanding variable relationships, and determining optimal conditions for success.</a:t>
            </a:r>
          </a:p>
          <a:p>
            <a:pPr>
              <a:spcBef>
                <a:spcPts val="1400"/>
              </a:spcBef>
            </a:pPr>
            <a:r>
              <a:rPr lang="en-US" sz="2200" dirty="0">
                <a:solidFill>
                  <a:schemeClr val="accent3">
                    <a:lumMod val="25000"/>
                  </a:schemeClr>
                </a:solidFill>
                <a:latin typeface="Abadi" panose="020B0604020104020204" pitchFamily="34" charset="0"/>
              </a:rPr>
              <a:t>The objective for Space Y, a new player, is to assess its competitiveness against SpaceX. Our focus is on predicting successful first-stage landings to estimate total launch costs effectively. Additionally, the analysis aims to identify optimal launch locations, providing strategic insights for Space Y's market positioning and competition with SpaceX.</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600" dirty="0">
                <a:latin typeface="Abadi" panose="020B0604020104020204" pitchFamily="34" charset="0"/>
              </a:rPr>
              <a:t>• Example of KSC LC-39A launch site launch outcomes.</a:t>
            </a: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E55C29C5-44B1-9141-5D18-E46011B0178B}"/>
              </a:ext>
            </a:extLst>
          </p:cNvPr>
          <p:cNvPicPr>
            <a:picLocks noChangeAspect="1"/>
          </p:cNvPicPr>
          <p:nvPr/>
        </p:nvPicPr>
        <p:blipFill>
          <a:blip r:embed="rId3"/>
          <a:stretch>
            <a:fillRect/>
          </a:stretch>
        </p:blipFill>
        <p:spPr>
          <a:xfrm>
            <a:off x="1742083" y="2439213"/>
            <a:ext cx="8205479" cy="358636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1600" dirty="0"/>
              <a:t>Launch site KSC LC-39A has good logistics aspects, being near railroad and road and relatively far from inhabited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4" name="Picture 3">
            <a:extLst>
              <a:ext uri="{FF2B5EF4-FFF2-40B4-BE49-F238E27FC236}">
                <a16:creationId xmlns:a16="http://schemas.microsoft.com/office/drawing/2014/main" id="{610000BE-AB45-EC47-807B-21E44DBE9E96}"/>
              </a:ext>
            </a:extLst>
          </p:cNvPr>
          <p:cNvPicPr>
            <a:picLocks noChangeAspect="1"/>
          </p:cNvPicPr>
          <p:nvPr/>
        </p:nvPicPr>
        <p:blipFill>
          <a:blip r:embed="rId3"/>
          <a:stretch>
            <a:fillRect/>
          </a:stretch>
        </p:blipFill>
        <p:spPr>
          <a:xfrm>
            <a:off x="2925433" y="2488942"/>
            <a:ext cx="4389767" cy="362710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 percentage by each sites.</a:t>
            </a:r>
          </a:p>
        </p:txBody>
      </p:sp>
      <p:pic>
        <p:nvPicPr>
          <p:cNvPr id="4" name="Picture 3" descr="A pie chart with different colored circles&#10;&#10;Description automatically generated">
            <a:extLst>
              <a:ext uri="{FF2B5EF4-FFF2-40B4-BE49-F238E27FC236}">
                <a16:creationId xmlns:a16="http://schemas.microsoft.com/office/drawing/2014/main" id="{0E44FB08-ABF3-8B1B-23AC-34D405093287}"/>
              </a:ext>
            </a:extLst>
          </p:cNvPr>
          <p:cNvPicPr>
            <a:picLocks noChangeAspect="1"/>
          </p:cNvPicPr>
          <p:nvPr/>
        </p:nvPicPr>
        <p:blipFill>
          <a:blip r:embed="rId3"/>
          <a:stretch>
            <a:fillRect/>
          </a:stretch>
        </p:blipFill>
        <p:spPr>
          <a:xfrm>
            <a:off x="2222066" y="1890713"/>
            <a:ext cx="7267575" cy="42862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4" name="Content Placeholder 3">
            <a:extLst>
              <a:ext uri="{FF2B5EF4-FFF2-40B4-BE49-F238E27FC236}">
                <a16:creationId xmlns:a16="http://schemas.microsoft.com/office/drawing/2014/main" id="{2A2185B4-2BA1-A083-CB51-BD6071DA9797}"/>
              </a:ext>
            </a:extLst>
          </p:cNvPr>
          <p:cNvPicPr>
            <a:picLocks noGrp="1" noChangeAspect="1"/>
          </p:cNvPicPr>
          <p:nvPr>
            <p:ph idx="4294967295"/>
          </p:nvPr>
        </p:nvPicPr>
        <p:blipFill>
          <a:blip r:embed="rId3"/>
          <a:stretch>
            <a:fillRect/>
          </a:stretch>
        </p:blipFill>
        <p:spPr>
          <a:xfrm>
            <a:off x="2375694" y="1858169"/>
            <a:ext cx="7267575" cy="4286250"/>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launch-success ratio: KSC LC-39A</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pic>
        <p:nvPicPr>
          <p:cNvPr id="4" name="Content Placeholder 3" descr="A graph with numbers and colored dots&#10;&#10;Description automatically generated with medium confidence">
            <a:extLst>
              <a:ext uri="{FF2B5EF4-FFF2-40B4-BE49-F238E27FC236}">
                <a16:creationId xmlns:a16="http://schemas.microsoft.com/office/drawing/2014/main" id="{D346EBC5-61D2-8494-5881-820D2B3B7E33}"/>
              </a:ext>
            </a:extLst>
          </p:cNvPr>
          <p:cNvPicPr>
            <a:picLocks noGrp="1" noChangeAspect="1"/>
          </p:cNvPicPr>
          <p:nvPr>
            <p:ph idx="4294967295"/>
          </p:nvPr>
        </p:nvPicPr>
        <p:blipFill>
          <a:blip r:embed="rId3"/>
          <a:stretch>
            <a:fillRect/>
          </a:stretch>
        </p:blipFill>
        <p:spPr>
          <a:xfrm>
            <a:off x="770011" y="1415459"/>
            <a:ext cx="6174137" cy="364136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7" name="Picture 6" descr="A graph with red and green dots&#10;&#10;Description automatically generated">
            <a:extLst>
              <a:ext uri="{FF2B5EF4-FFF2-40B4-BE49-F238E27FC236}">
                <a16:creationId xmlns:a16="http://schemas.microsoft.com/office/drawing/2014/main" id="{16813927-26CB-4B8C-BC11-B9E84A4B6D0A}"/>
              </a:ext>
            </a:extLst>
          </p:cNvPr>
          <p:cNvPicPr>
            <a:picLocks noChangeAspect="1"/>
          </p:cNvPicPr>
          <p:nvPr/>
        </p:nvPicPr>
        <p:blipFill>
          <a:blip r:embed="rId4"/>
          <a:stretch>
            <a:fillRect/>
          </a:stretch>
        </p:blipFill>
        <p:spPr>
          <a:xfrm>
            <a:off x="5283835" y="2090941"/>
            <a:ext cx="6174137" cy="364136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42473"/>
            <a:ext cx="10687962" cy="4351229"/>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Abadi" panose="020B0604020104020204" pitchFamily="34" charset="0"/>
              </a:rPr>
              <a:t>Four classification models were tested, and their accuracies are plotted beside; </a:t>
            </a:r>
          </a:p>
          <a:p>
            <a:pPr>
              <a:lnSpc>
                <a:spcPct val="100000"/>
              </a:lnSpc>
              <a:spcBef>
                <a:spcPts val="1400"/>
              </a:spcBef>
            </a:pPr>
            <a:r>
              <a:rPr lang="en-US" sz="2000" dirty="0">
                <a:latin typeface="Abadi" panose="020B0604020104020204" pitchFamily="34" charset="0"/>
              </a:rPr>
              <a:t> The model with the highest classification accuracy is Decision Tree Classifier, which has accuracies over than 87%.</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accuracy of each method&#10;&#10;Description automatically generated">
            <a:extLst>
              <a:ext uri="{FF2B5EF4-FFF2-40B4-BE49-F238E27FC236}">
                <a16:creationId xmlns:a16="http://schemas.microsoft.com/office/drawing/2014/main" id="{04B843A9-F7DE-E0E3-213F-718AE6A74BB9}"/>
              </a:ext>
            </a:extLst>
          </p:cNvPr>
          <p:cNvPicPr>
            <a:picLocks noChangeAspect="1"/>
          </p:cNvPicPr>
          <p:nvPr/>
        </p:nvPicPr>
        <p:blipFill>
          <a:blip r:embed="rId3"/>
          <a:stretch>
            <a:fillRect/>
          </a:stretch>
        </p:blipFill>
        <p:spPr>
          <a:xfrm>
            <a:off x="4357896" y="2894115"/>
            <a:ext cx="4148795" cy="333227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3309"/>
            <a:ext cx="10515600" cy="4215679"/>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confused matrix&#10;&#10;Description automatically generated with medium confidence">
            <a:extLst>
              <a:ext uri="{FF2B5EF4-FFF2-40B4-BE49-F238E27FC236}">
                <a16:creationId xmlns:a16="http://schemas.microsoft.com/office/drawing/2014/main" id="{DFFAC7DD-D94F-5AC1-6E80-9D83BA14565F}"/>
              </a:ext>
            </a:extLst>
          </p:cNvPr>
          <p:cNvPicPr>
            <a:picLocks noChangeAspect="1"/>
          </p:cNvPicPr>
          <p:nvPr/>
        </p:nvPicPr>
        <p:blipFill>
          <a:blip r:embed="rId3"/>
          <a:stretch>
            <a:fillRect/>
          </a:stretch>
        </p:blipFill>
        <p:spPr>
          <a:xfrm>
            <a:off x="3321761" y="2715760"/>
            <a:ext cx="4828042" cy="414224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buFont typeface="+mj-lt"/>
              <a:buAutoNum type="arabicPeriod"/>
            </a:pPr>
            <a:r>
              <a:rPr lang="en-US" sz="1800" dirty="0">
                <a:latin typeface="Abadi" panose="020B0604020104020204" pitchFamily="34" charset="0"/>
              </a:rPr>
              <a:t>The Decision Tree Classifier Algorithm emerges as the optimal machine learning approach for this dataset.</a:t>
            </a:r>
          </a:p>
          <a:p>
            <a:pPr>
              <a:buFont typeface="+mj-lt"/>
              <a:buAutoNum type="arabicPeriod"/>
            </a:pPr>
            <a:r>
              <a:rPr lang="en-US" sz="1800" dirty="0">
                <a:latin typeface="Abadi" panose="020B0604020104020204" pitchFamily="34" charset="0"/>
              </a:rPr>
              <a:t>Low-weighted payloads (defined as 4000kg and below) outperform heavy-weighted payloads.</a:t>
            </a:r>
          </a:p>
          <a:p>
            <a:pPr>
              <a:buFont typeface="+mj-lt"/>
              <a:buAutoNum type="arabicPeriod"/>
            </a:pPr>
            <a:r>
              <a:rPr lang="en-US" sz="1800" dirty="0">
                <a:latin typeface="Abadi" panose="020B0604020104020204" pitchFamily="34" charset="0"/>
              </a:rPr>
              <a:t>From 2013 onward, the success rate for SpaceX launches has shown a consistent increase, suggesting ongoing improvement.</a:t>
            </a:r>
          </a:p>
          <a:p>
            <a:pPr>
              <a:buFont typeface="+mj-lt"/>
              <a:buAutoNum type="arabicPeriod"/>
            </a:pPr>
            <a:r>
              <a:rPr lang="en-US" sz="1800" dirty="0">
                <a:latin typeface="Abadi" panose="020B0604020104020204" pitchFamily="34" charset="0"/>
              </a:rPr>
              <a:t>KSC LC-39A stands out with the highest success rate of 76.9% among all launch sites.</a:t>
            </a:r>
          </a:p>
          <a:p>
            <a:pPr>
              <a:buFont typeface="+mj-lt"/>
              <a:buAutoNum type="arabicPeriod"/>
            </a:pPr>
            <a:r>
              <a:rPr lang="en-US" sz="1800" dirty="0">
                <a:latin typeface="Abadi" panose="020B0604020104020204" pitchFamily="34" charset="0"/>
              </a:rPr>
              <a:t>SSO orbit boasts a remarkable success rate of 100% with multiple occurrences.</a:t>
            </a:r>
          </a:p>
          <a:p>
            <a:pPr>
              <a:buFont typeface="+mj-lt"/>
              <a:buAutoNum type="arabicPeriod"/>
            </a:pPr>
            <a:r>
              <a:rPr lang="en-US" sz="1800" dirty="0">
                <a:latin typeface="Abadi" panose="020B0604020104020204" pitchFamily="34" charset="0"/>
              </a:rPr>
              <a:t>KSC LC-39A is identified as the premier launch site.</a:t>
            </a:r>
          </a:p>
          <a:p>
            <a:pPr>
              <a:buFont typeface="+mj-lt"/>
              <a:buAutoNum type="arabicPeriod"/>
            </a:pPr>
            <a:r>
              <a:rPr lang="en-US" sz="1800" dirty="0">
                <a:latin typeface="Abadi" panose="020B0604020104020204" pitchFamily="34" charset="0"/>
              </a:rPr>
              <a:t>Launches with payloads above 7,000kg exhibit lower risk.</a:t>
            </a:r>
          </a:p>
          <a:p>
            <a:pPr>
              <a:buFont typeface="+mj-lt"/>
              <a:buAutoNum type="arabicPeriod"/>
            </a:pPr>
            <a:r>
              <a:rPr lang="en-US" sz="1800" dirty="0">
                <a:latin typeface="Abadi" panose="020B0604020104020204" pitchFamily="34" charset="0"/>
              </a:rPr>
              <a:t>While most mission outcomes are successful, the success of landing outcomes appears to improve over time, reflecting advancements in processes and rocket technology.</a:t>
            </a:r>
          </a:p>
          <a:p>
            <a:pPr>
              <a:buFont typeface="+mj-lt"/>
              <a:buAutoNum type="arabicPeriod"/>
            </a:pPr>
            <a:r>
              <a:rPr lang="en-US" sz="1800" dirty="0">
                <a:latin typeface="Abadi" panose="020B0604020104020204" pitchFamily="34" charset="0"/>
              </a:rPr>
              <a:t>Leveraging the Decision Tree Classifier for predictive analysis proves valuable in forecasting successful landings and enhancing profitability.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assets are shown in the GitHub repository.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 X was obtained from 2 sources:</a:t>
            </a:r>
          </a:p>
          <a:p>
            <a:pPr lvl="2">
              <a:lnSpc>
                <a:spcPct val="120000"/>
              </a:lnSpc>
              <a:spcBef>
                <a:spcPts val="1400"/>
              </a:spcBef>
            </a:pPr>
            <a:r>
              <a:rPr lang="en-US" sz="7200" dirty="0">
                <a:solidFill>
                  <a:schemeClr val="bg2">
                    <a:lumMod val="50000"/>
                  </a:schemeClr>
                </a:solidFill>
                <a:latin typeface="Abadi"/>
              </a:rPr>
              <a:t>Space X API </a:t>
            </a:r>
            <a:r>
              <a:rPr lang="en-US" sz="6400" dirty="0">
                <a:solidFill>
                  <a:schemeClr val="bg2">
                    <a:lumMod val="50000"/>
                  </a:schemeClr>
                </a:solidFill>
                <a:latin typeface="Abadi"/>
              </a:rPr>
              <a:t>(</a:t>
            </a:r>
            <a:r>
              <a:rPr lang="en-US" sz="6400" dirty="0">
                <a:solidFill>
                  <a:schemeClr val="bg2">
                    <a:lumMod val="50000"/>
                  </a:schemeClr>
                </a:solidFill>
                <a:latin typeface="Abadi"/>
                <a:hlinkClick r:id="rId4"/>
              </a:rPr>
              <a:t>https://api.spacexdata.com/v4/rockets/</a:t>
            </a:r>
            <a:r>
              <a:rPr lang="en-US" sz="6400" dirty="0">
                <a:solidFill>
                  <a:schemeClr val="bg2">
                    <a:lumMod val="50000"/>
                  </a:schemeClr>
                </a:solidFill>
                <a:latin typeface="Abadi"/>
              </a:rPr>
              <a:t>)</a:t>
            </a:r>
          </a:p>
          <a:p>
            <a:pPr marL="914400" lvl="2" indent="0">
              <a:lnSpc>
                <a:spcPct val="120000"/>
              </a:lnSpc>
              <a:spcBef>
                <a:spcPts val="1400"/>
              </a:spcBef>
              <a:buNone/>
            </a:pPr>
            <a:r>
              <a:rPr lang="en-US" sz="7200" dirty="0">
                <a:solidFill>
                  <a:schemeClr val="bg2">
                    <a:lumMod val="50000"/>
                  </a:schemeClr>
                </a:solidFill>
                <a:latin typeface="Abadi"/>
              </a:rPr>
              <a:t>• Web Scraping </a:t>
            </a:r>
            <a:r>
              <a:rPr lang="en-US" sz="6400" dirty="0">
                <a:solidFill>
                  <a:schemeClr val="bg2">
                    <a:lumMod val="50000"/>
                  </a:schemeClr>
                </a:solidFill>
                <a:latin typeface="Abadi"/>
              </a:rPr>
              <a:t>(</a:t>
            </a:r>
            <a:r>
              <a:rPr lang="en-US" sz="6400" dirty="0">
                <a:solidFill>
                  <a:schemeClr val="bg2">
                    <a:lumMod val="50000"/>
                  </a:schemeClr>
                </a:solidFill>
                <a:latin typeface="Abadi"/>
                <a:hlinkClick r:id="rId5"/>
              </a:rPr>
              <a:t>https://en.wikipedia.org/wiki/List_of_Falcon/_9/_and_Falcon_Heavy_launches</a:t>
            </a:r>
            <a:r>
              <a:rPr lang="en-US" sz="6400" dirty="0">
                <a:solidFill>
                  <a:schemeClr val="bg2">
                    <a:lumMod val="50000"/>
                  </a:schemeClr>
                </a:solidFill>
                <a:latin typeface="Abadi"/>
              </a:rPr>
              <a:t>)</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collected data was enhanced through the incorporation of a landing outcome label, which was generated by summarizing and analyzing the outcome data associated with the features.</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2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1900" dirty="0">
                <a:solidFill>
                  <a:schemeClr val="bg2">
                    <a:lumMod val="50000"/>
                  </a:schemeClr>
                </a:solidFill>
                <a:latin typeface="Abadi"/>
              </a:rPr>
              <a:t>How to build, tune, evaluate classification models</a:t>
            </a:r>
            <a:endParaRPr lang="en-US" sz="19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89853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199948"/>
          </a:xfrm>
          <a:prstGeom prst="rect">
            <a:avLst/>
          </a:prstGeom>
        </p:spPr>
        <p:txBody>
          <a:bodyPr/>
          <a:lstStyle/>
          <a:p>
            <a:pPr>
              <a:lnSpc>
                <a:spcPct val="100000"/>
              </a:lnSpc>
              <a:spcBef>
                <a:spcPts val="1400"/>
              </a:spcBef>
            </a:pPr>
            <a:r>
              <a:rPr lang="en-US" sz="2000" dirty="0">
                <a:latin typeface="Abadi" panose="020B0604020104020204" pitchFamily="34" charset="0"/>
              </a:rPr>
              <a:t>Data collection is a systematic process that involves gathering information on specific variables within an established system. This process is essential for addressing questions and evaluating outcomes.</a:t>
            </a:r>
          </a:p>
          <a:p>
            <a:pPr>
              <a:lnSpc>
                <a:spcPct val="100000"/>
              </a:lnSpc>
              <a:spcBef>
                <a:spcPts val="1400"/>
              </a:spcBef>
            </a:pPr>
            <a:r>
              <a:rPr lang="en-US" sz="2000" dirty="0">
                <a:latin typeface="Abadi" panose="020B0604020104020204" pitchFamily="34" charset="0"/>
              </a:rPr>
              <a:t>The dataset was obtained through two primary methods: REST API and Web Scraping from Wikipedia.</a:t>
            </a:r>
          </a:p>
          <a:p>
            <a:pPr>
              <a:lnSpc>
                <a:spcPct val="100000"/>
              </a:lnSpc>
              <a:spcBef>
                <a:spcPts val="1400"/>
              </a:spcBef>
            </a:pPr>
            <a:r>
              <a:rPr lang="en-US" sz="2000" dirty="0">
                <a:latin typeface="Abadi" panose="020B0604020104020204" pitchFamily="34" charset="0"/>
              </a:rPr>
              <a:t>For REST API, the process initiated with a get request. The response content was decoded as JSON and transformed into a pandas dataframe using json_normalize(). Following this, data cleaning procedures were applied, including addressing and filling missing values.</a:t>
            </a:r>
          </a:p>
          <a:p>
            <a:pPr>
              <a:lnSpc>
                <a:spcPct val="100000"/>
              </a:lnSpc>
              <a:spcBef>
                <a:spcPts val="1400"/>
              </a:spcBef>
            </a:pPr>
            <a:r>
              <a:rPr lang="en-US" sz="2000" dirty="0">
                <a:latin typeface="Abadi" panose="020B0604020104020204" pitchFamily="34" charset="0"/>
              </a:rPr>
              <a:t>Web scraping involved the utilization of BeautifulSoup to extract launch records presented as an HTML table. The table was then parsed and converted into a pandas dataframe for subsequent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Abadi" panose="020B0604020104020204" pitchFamily="34" charset="0"/>
              </a:rPr>
              <a:t>SpaceX provides a public API that allows users to access and utilize data. </a:t>
            </a:r>
          </a:p>
          <a:p>
            <a:pPr>
              <a:lnSpc>
                <a:spcPct val="100000"/>
              </a:lnSpc>
              <a:spcBef>
                <a:spcPts val="1400"/>
              </a:spcBef>
            </a:pPr>
            <a:r>
              <a:rPr lang="en-US" sz="2000" dirty="0">
                <a:latin typeface="Abadi" panose="020B0604020104020204" pitchFamily="34" charset="0"/>
              </a:rPr>
              <a:t>Following the flowchart depicted alongside, the data is acquired through this API and subsequently persisted.</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Source on GitHub: </a:t>
            </a:r>
            <a:r>
              <a:rPr lang="en-US" sz="1400" dirty="0">
                <a:solidFill>
                  <a:schemeClr val="accent3">
                    <a:lumMod val="25000"/>
                  </a:schemeClr>
                </a:solidFill>
                <a:latin typeface="Abadi" panose="020B0604020104020204" pitchFamily="34" charset="0"/>
                <a:hlinkClick r:id="rId3"/>
              </a:rPr>
              <a:t>https://github.com/NitaCristian/Applied-Data-Science-Capstone/blob/master/1_Data_Collection_API.ipynb</a:t>
            </a:r>
            <a:endParaRPr lang="en-US" sz="14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Alternate Process 1">
            <a:extLst>
              <a:ext uri="{FF2B5EF4-FFF2-40B4-BE49-F238E27FC236}">
                <a16:creationId xmlns:a16="http://schemas.microsoft.com/office/drawing/2014/main" id="{3EC5F0F0-963B-C2F7-E37B-E48D4FEBCF8D}"/>
              </a:ext>
            </a:extLst>
          </p:cNvPr>
          <p:cNvSpPr/>
          <p:nvPr/>
        </p:nvSpPr>
        <p:spPr>
          <a:xfrm>
            <a:off x="7472481" y="1802455"/>
            <a:ext cx="2484581" cy="1163782"/>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API and parse the SpaceX launch data</a:t>
            </a:r>
            <a:endParaRPr lang="en-150" dirty="0"/>
          </a:p>
        </p:txBody>
      </p:sp>
      <p:sp>
        <p:nvSpPr>
          <p:cNvPr id="7" name="Flowchart: Alternate Process 6">
            <a:extLst>
              <a:ext uri="{FF2B5EF4-FFF2-40B4-BE49-F238E27FC236}">
                <a16:creationId xmlns:a16="http://schemas.microsoft.com/office/drawing/2014/main" id="{B7F45D4F-0368-A63C-DD94-3E09F8988109}"/>
              </a:ext>
            </a:extLst>
          </p:cNvPr>
          <p:cNvSpPr/>
          <p:nvPr/>
        </p:nvSpPr>
        <p:spPr>
          <a:xfrm>
            <a:off x="7472480" y="3309873"/>
            <a:ext cx="2484581" cy="1163782"/>
          </a:xfrm>
          <a:prstGeom prst="flowChartAlternateProcess">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the data to exclusively encompass Falcon 9 launches.</a:t>
            </a:r>
            <a:endParaRPr lang="en-150" dirty="0"/>
          </a:p>
        </p:txBody>
      </p:sp>
      <p:sp>
        <p:nvSpPr>
          <p:cNvPr id="8" name="Flowchart: Alternate Process 7">
            <a:extLst>
              <a:ext uri="{FF2B5EF4-FFF2-40B4-BE49-F238E27FC236}">
                <a16:creationId xmlns:a16="http://schemas.microsoft.com/office/drawing/2014/main" id="{B36E0775-2411-33FF-93D3-8FC2AD14333F}"/>
              </a:ext>
            </a:extLst>
          </p:cNvPr>
          <p:cNvSpPr/>
          <p:nvPr/>
        </p:nvSpPr>
        <p:spPr>
          <a:xfrm>
            <a:off x="7472481" y="4835381"/>
            <a:ext cx="2484581" cy="1163782"/>
          </a:xfrm>
          <a:prstGeom prst="flowChartAlternateProcess">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Addressing Missing Values</a:t>
            </a:r>
          </a:p>
        </p:txBody>
      </p:sp>
      <p:sp>
        <p:nvSpPr>
          <p:cNvPr id="9" name="Arrow: Down 8">
            <a:extLst>
              <a:ext uri="{FF2B5EF4-FFF2-40B4-BE49-F238E27FC236}">
                <a16:creationId xmlns:a16="http://schemas.microsoft.com/office/drawing/2014/main" id="{B6A01615-C3FD-B8CD-E136-3607FB1BB9F8}"/>
              </a:ext>
            </a:extLst>
          </p:cNvPr>
          <p:cNvSpPr/>
          <p:nvPr/>
        </p:nvSpPr>
        <p:spPr>
          <a:xfrm>
            <a:off x="8511572" y="2992647"/>
            <a:ext cx="406400" cy="317226"/>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0" name="Arrow: Down 9">
            <a:extLst>
              <a:ext uri="{FF2B5EF4-FFF2-40B4-BE49-F238E27FC236}">
                <a16:creationId xmlns:a16="http://schemas.microsoft.com/office/drawing/2014/main" id="{0D3E63B5-6E0F-5289-4F14-90CF1CC39B00}"/>
              </a:ext>
            </a:extLst>
          </p:cNvPr>
          <p:cNvSpPr/>
          <p:nvPr/>
        </p:nvSpPr>
        <p:spPr>
          <a:xfrm>
            <a:off x="8511570" y="4491745"/>
            <a:ext cx="406400" cy="317226"/>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239</TotalTime>
  <Words>2771</Words>
  <Application>Microsoft Office PowerPoint</Application>
  <PresentationFormat>Widescreen</PresentationFormat>
  <Paragraphs>337</Paragraphs>
  <Slides>51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Cristian Nita</cp:lastModifiedBy>
  <cp:revision>279</cp:revision>
  <dcterms:created xsi:type="dcterms:W3CDTF">2021-04-29T18:58:34Z</dcterms:created>
  <dcterms:modified xsi:type="dcterms:W3CDTF">2023-12-11T18:48:18Z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